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901" r:id="rId2"/>
    <p:sldId id="907" r:id="rId3"/>
    <p:sldId id="911" r:id="rId4"/>
    <p:sldId id="971" r:id="rId5"/>
    <p:sldId id="984" r:id="rId6"/>
    <p:sldId id="985" r:id="rId7"/>
    <p:sldId id="986" r:id="rId8"/>
    <p:sldId id="987" r:id="rId9"/>
    <p:sldId id="988" r:id="rId10"/>
    <p:sldId id="917" r:id="rId11"/>
    <p:sldId id="933" r:id="rId12"/>
    <p:sldId id="913" r:id="rId13"/>
    <p:sldId id="918" r:id="rId14"/>
    <p:sldId id="919" r:id="rId15"/>
    <p:sldId id="934" r:id="rId16"/>
    <p:sldId id="920" r:id="rId17"/>
    <p:sldId id="962" r:id="rId18"/>
    <p:sldId id="963" r:id="rId19"/>
    <p:sldId id="979" r:id="rId20"/>
    <p:sldId id="1001" r:id="rId21"/>
    <p:sldId id="1005" r:id="rId22"/>
    <p:sldId id="1002" r:id="rId23"/>
    <p:sldId id="1006" r:id="rId24"/>
    <p:sldId id="1003" r:id="rId25"/>
    <p:sldId id="1007" r:id="rId26"/>
    <p:sldId id="1004" r:id="rId27"/>
    <p:sldId id="1011" r:id="rId28"/>
    <p:sldId id="1012" r:id="rId29"/>
    <p:sldId id="989" r:id="rId30"/>
    <p:sldId id="990" r:id="rId31"/>
    <p:sldId id="991" r:id="rId32"/>
    <p:sldId id="992" r:id="rId33"/>
    <p:sldId id="993" r:id="rId34"/>
    <p:sldId id="994" r:id="rId35"/>
    <p:sldId id="995" r:id="rId36"/>
    <p:sldId id="996" r:id="rId37"/>
    <p:sldId id="997" r:id="rId38"/>
    <p:sldId id="1000" r:id="rId39"/>
    <p:sldId id="998" r:id="rId40"/>
    <p:sldId id="999" r:id="rId41"/>
    <p:sldId id="921" r:id="rId42"/>
    <p:sldId id="972" r:id="rId43"/>
    <p:sldId id="978" r:id="rId44"/>
    <p:sldId id="961" r:id="rId45"/>
    <p:sldId id="958" r:id="rId46"/>
    <p:sldId id="960" r:id="rId47"/>
    <p:sldId id="939" r:id="rId48"/>
    <p:sldId id="951" r:id="rId49"/>
    <p:sldId id="948" r:id="rId50"/>
    <p:sldId id="973" r:id="rId51"/>
    <p:sldId id="974" r:id="rId52"/>
    <p:sldId id="931" r:id="rId53"/>
    <p:sldId id="942" r:id="rId54"/>
    <p:sldId id="943" r:id="rId55"/>
    <p:sldId id="944" r:id="rId56"/>
    <p:sldId id="955" r:id="rId57"/>
    <p:sldId id="945" r:id="rId58"/>
    <p:sldId id="950" r:id="rId59"/>
    <p:sldId id="949" r:id="rId60"/>
    <p:sldId id="964" r:id="rId61"/>
    <p:sldId id="965" r:id="rId62"/>
    <p:sldId id="975" r:id="rId63"/>
    <p:sldId id="968" r:id="rId64"/>
    <p:sldId id="969" r:id="rId65"/>
    <p:sldId id="970" r:id="rId66"/>
    <p:sldId id="981" r:id="rId67"/>
    <p:sldId id="976" r:id="rId68"/>
    <p:sldId id="977" r:id="rId69"/>
    <p:sldId id="1013" r:id="rId70"/>
    <p:sldId id="1014" r:id="rId71"/>
    <p:sldId id="1015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0" d="100"/>
          <a:sy n="60" d="100"/>
        </p:scale>
        <p:origin x="-101" y="-6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2D120A-F83C-4C61-95E7-8B7AA97D6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F6E6DEC-18AD-49BD-907B-69D5EFF47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1770657-EB05-42CE-A448-417EA312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B49220-9A86-403B-9C15-864795DE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E913AD3-49CD-4D74-B14A-E74C1274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1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377C41-3CF0-45D3-8ADF-2B429D68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107A9E7-6C9B-4041-B703-D8FDFBC6B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C32BCE-B4CB-4A33-9131-5D600823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E7B523-A157-41FB-813B-43756516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114146A-AB3D-49AB-9C18-B0C4EF01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5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1ED513B-5525-4639-B854-BB0A199B0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CA3C2F7-C6A1-495C-9989-7CF42A5ED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8FF382D-1D85-4663-AA32-CD0B93E4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E75589E-C520-4A51-AF38-778D5BA4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97D6405-385F-4B49-908D-51AAD097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3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DB081C-248C-4488-941E-10D8C32E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3B5A8E-486D-41E1-8DDE-ABA28501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B65D4C-2253-434D-BA83-E8B39F9F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5618FA2-C789-4DC5-98E0-5BB7E149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F3DB0E2-14D1-4450-9477-7F580AB6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5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D85FA87-6FEC-4B8D-AB4F-D8646C45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5D9C5DC-734C-4CFC-A0F9-790C0BDE5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9CC72B-C031-4B9A-8D43-431DFA29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7516E56-53E7-4220-B469-B3A4F9EB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093C8C5-97AD-442E-AD5A-32BAB560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20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17D761-577D-401A-A757-DBC4A5C2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D78779-4620-400B-A0B9-447D8831E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87D007C-1AF7-4B7B-BB6A-EB4F09A1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F5140E4-1A14-4A0C-AB61-CCBC0DF9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51ABE7-FC85-4907-A99F-20153891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461185-BB3C-46AB-A8C9-F9679DCF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1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460676-7AC1-45B1-806E-ECE15A1D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BFFB3FF-8154-407C-9DEA-FB46C039A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08CE788-1B56-4692-BB38-5C6A765DF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911A89E-96C2-46B5-89BD-086309A6E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7A50001-E29E-4377-81D9-1AE23C6F6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B9F3677-B84A-4FD9-9A55-5AC4F80A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D4427DA-4C90-4012-B16F-EAAE5B0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A51D0B2-6654-4074-9B0D-C759A68E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7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B5095E-7745-4900-A178-3306F114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F96A76F-19CE-40BD-BCBA-B03AC5E2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0F6688A-D25A-4AD8-9649-1397BE72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B337C1F-DD62-4A02-BDB1-42488B17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9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7B8BDA83-2DF5-4E33-B73F-6753D4DC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E27ED8-F9A7-4A0E-8710-F2C51045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87CF385-181C-4521-BBC6-6FA3C57D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5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4D5ADAA-3321-44C7-B388-58302ED5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735D085-C620-4BDB-B8AD-129CBCA6F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F3C0F3-2EFF-46AF-AD01-65B0E5A0B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E2A41-59FE-4F45-BD04-A9EA7812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AC25B56-459D-4B9A-A4C7-2CA8D4BA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D12EEC6-2756-4DD2-BAC1-EF511B9A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0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100133-5308-4058-B507-A4B0379B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14E2A18-0C12-45DD-9BE3-436D40A87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9646A81-031F-443C-BAA0-3E09B85ED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07B061F-BD0E-42AD-BE30-377765CE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55CC241-3C55-4349-B709-5A5DACBB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49C10FD-D0AB-41F7-B962-247D3997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3E10DB0E-F69D-429B-B146-E10B5A0E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8FA53D9-5EAC-45E8-94F4-F40C1452C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404D3DC-508E-497D-9DED-AAB856511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7E6CD-23A5-4286-BBAC-A4C9253645F4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9447EDE-AC61-4C41-B915-41E572D5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9B599EC-BE5A-4020-977D-416596B66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69E2-8F1D-442F-A234-99C34E17C0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5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poven.com/blog/cross-mark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iconfinder.com/icons/335691/close_cross_x_ico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B433268-F5E2-4109-87E4-4389D925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="" xmlns:a16="http://schemas.microsoft.com/office/drawing/2014/main" id="{F75C33DF-91A9-41D5-AE8A-705DFBC27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787" y="2717892"/>
            <a:ext cx="1931939" cy="164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28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애견 쇼핑몰</a:t>
            </a:r>
            <a:endParaRPr lang="en-US" altLang="ko-KR" sz="28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en-US" altLang="ko-KR" sz="28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30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화면설계서</a:t>
            </a:r>
            <a:endParaRPr lang="en-US" altLang="ko-KR" sz="26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03F6BBE-8217-4A9D-9FAE-10CAFFD69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7"/>
          <a:stretch/>
        </p:blipFill>
        <p:spPr>
          <a:xfrm>
            <a:off x="0" y="6005871"/>
            <a:ext cx="12101885" cy="852129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="" xmlns:a16="http://schemas.microsoft.com/office/drawing/2014/main" id="{BB11DFB5-C217-4913-A57C-D3868F8C9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712" y="4903086"/>
            <a:ext cx="552608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latinLnBrk="1" hangingPunct="1">
              <a:spcBef>
                <a:spcPct val="20000"/>
              </a:spcBef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2018. 05. </a:t>
            </a:r>
            <a:r>
              <a:rPr lang="en-US" altLang="ko-KR" sz="2000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30</a:t>
            </a:r>
            <a:endParaRPr lang="en-US" altLang="ko-KR" sz="2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 algn="ctr" eaLnBrk="1" latinLnBrk="1" hangingPunct="1">
              <a:spcBef>
                <a:spcPct val="20000"/>
              </a:spcBef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ko-KR" altLang="en-US" sz="2000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차 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endParaRPr lang="en-US" altLang="ko-KR" sz="2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7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31710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슬라이드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36649"/>
              </p:ext>
            </p:extLst>
          </p:nvPr>
        </p:nvGraphicFramePr>
        <p:xfrm>
          <a:off x="10161388" y="1208599"/>
          <a:ext cx="2030606" cy="24626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 내용 수정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슬라이드 삭제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확인을 위한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띄움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 추가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48639" y="1208599"/>
            <a:ext cx="237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슬라이드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2909" y="1548835"/>
            <a:ext cx="6486144" cy="4525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19663" y="563355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추가</a:t>
            </a:r>
            <a:endParaRPr lang="ko-KR" altLang="en-US" sz="1100" dirty="0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05420" y="55017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Group 858">
            <a:extLst>
              <a:ext uri="{FF2B5EF4-FFF2-40B4-BE49-F238E27FC236}">
                <a16:creationId xmlns="" xmlns:a16="http://schemas.microsoft.com/office/drawing/2014/main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10529"/>
              </p:ext>
            </p:extLst>
          </p:nvPr>
        </p:nvGraphicFramePr>
        <p:xfrm>
          <a:off x="3118114" y="2035650"/>
          <a:ext cx="4418853" cy="3586002"/>
        </p:xfrm>
        <a:graphic>
          <a:graphicData uri="http://schemas.openxmlformats.org/drawingml/2006/table">
            <a:tbl>
              <a:tblPr/>
              <a:tblGrid>
                <a:gridCol w="11572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61644">
                  <a:extLst>
                    <a:ext uri="{9D8B030D-6E8A-4147-A177-3AD203B41FA5}">
                      <a16:colId xmlns="" xmlns:a16="http://schemas.microsoft.com/office/drawing/2014/main" val="4046911273"/>
                    </a:ext>
                  </a:extLst>
                </a:gridCol>
              </a:tblGrid>
              <a:tr h="41494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 제목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강아지가 좋아하는 사료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냄새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걱정 끝 방향제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핏이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달라 캉캉 치마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54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7769484" y="2460074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55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552761" y="2460074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삭제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7611349" y="232590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513255" y="229534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98777" y="3418561"/>
            <a:ext cx="3194273" cy="1646604"/>
            <a:chOff x="4798777" y="3418561"/>
            <a:chExt cx="3194273" cy="164660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62215" y="3418561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92">
              <a:extLst>
                <a:ext uri="{FF2B5EF4-FFF2-40B4-BE49-F238E27FC236}">
                  <a16:creationId xmlns="" xmlns:a16="http://schemas.microsoft.com/office/drawing/2014/main" id="{6879A77E-DCBC-42FF-BD9B-4ADC2C554EB3}"/>
                </a:ext>
              </a:extLst>
            </p:cNvPr>
            <p:cNvSpPr/>
            <p:nvPr/>
          </p:nvSpPr>
          <p:spPr>
            <a:xfrm>
              <a:off x="5819827" y="467549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취소</a:t>
              </a:r>
              <a:endParaRPr lang="ko-KR" altLang="en-US" sz="1000" dirty="0"/>
            </a:p>
          </p:txBody>
        </p:sp>
        <p:sp>
          <p:nvSpPr>
            <p:cNvPr id="60" name="사각형: 둥근 모서리 93">
              <a:extLst>
                <a:ext uri="{FF2B5EF4-FFF2-40B4-BE49-F238E27FC236}">
                  <a16:creationId xmlns="" xmlns:a16="http://schemas.microsoft.com/office/drawing/2014/main" id="{E0E7ED61-85CE-40F8-A828-B8726D9E5F56}"/>
                </a:ext>
              </a:extLst>
            </p:cNvPr>
            <p:cNvSpPr/>
            <p:nvPr/>
          </p:nvSpPr>
          <p:spPr>
            <a:xfrm>
              <a:off x="6603104" y="467549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삭제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FC97F9A0-09A0-4252-A332-7A8BCBF22E74}"/>
                </a:ext>
              </a:extLst>
            </p:cNvPr>
            <p:cNvSpPr/>
            <p:nvPr/>
          </p:nvSpPr>
          <p:spPr>
            <a:xfrm>
              <a:off x="4798777" y="3437686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3705" y="3757398"/>
              <a:ext cx="2256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삭제하시겠습니까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1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1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21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2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26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0000"/>
                  </a:solidFill>
                </a:rPr>
                <a:t>슬라이드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49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5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56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1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71852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슬라이드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추가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94120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경로를 찾아서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버튼텍스트 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버튼의 링크 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 리스트로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후 리스트로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이미지를 찾아와 경로를 불러온다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3" y="3636909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6" y="1010360"/>
            <a:ext cx="2038178" cy="5576885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161396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슬라이드 추가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0736" y="1743456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52800" y="2421633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45771" y="246054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찾아보기</a:t>
            </a:r>
            <a:endParaRPr lang="ko-KR" altLang="en-US" sz="1100"/>
          </a:p>
        </p:txBody>
      </p:sp>
      <p:sp>
        <p:nvSpPr>
          <p:cNvPr id="37" name="직사각형 36"/>
          <p:cNvSpPr/>
          <p:nvPr/>
        </p:nvSpPr>
        <p:spPr>
          <a:xfrm>
            <a:off x="3342582" y="3198336"/>
            <a:ext cx="4762838" cy="85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347819" y="4501525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5264" y="2153404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이미지 등록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255264" y="2865862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 편집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3291840" y="4163310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버튼 텍스트 편집</a:t>
            </a:r>
            <a:endParaRPr lang="ko-KR" altLang="en-US" sz="1050" dirty="0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73332" y="23317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51080" y="311901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73332" y="443250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20659" y="5639638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45" name="직사각형 44"/>
          <p:cNvSpPr/>
          <p:nvPr/>
        </p:nvSpPr>
        <p:spPr>
          <a:xfrm>
            <a:off x="8219663" y="563355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확인</a:t>
            </a:r>
            <a:endParaRPr lang="ko-KR" altLang="en-US" sz="1100" dirty="0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911671" y="55317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05420" y="55017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52800" y="5178707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14090" y="4816819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링크</a:t>
            </a:r>
            <a:endParaRPr lang="ko-KR" altLang="en-US" sz="1050" dirty="0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95582" y="508601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15638" y="233171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0000"/>
                  </a:solidFill>
                </a:rPr>
                <a:t>슬라이드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9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9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93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3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1931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슬라이드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278443"/>
              </p:ext>
            </p:extLst>
          </p:nvPr>
        </p:nvGraphicFramePr>
        <p:xfrm>
          <a:off x="10161388" y="1208599"/>
          <a:ext cx="2030606" cy="24626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경로를 찾아서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편집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버튼텍스트 편집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버튼의 링크 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 리스트로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후 리스트로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이미지를 찾아와 경로를 불러온다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수정버튼 클릭 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창으로 결과 표시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3867522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60594" y="1147291"/>
            <a:ext cx="268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슬라이드 수정 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0736" y="1743456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52800" y="2421633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45771" y="246054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찾아보기</a:t>
            </a:r>
            <a:endParaRPr lang="ko-KR" altLang="en-US" sz="1100"/>
          </a:p>
        </p:txBody>
      </p:sp>
      <p:sp>
        <p:nvSpPr>
          <p:cNvPr id="37" name="직사각형 36"/>
          <p:cNvSpPr/>
          <p:nvPr/>
        </p:nvSpPr>
        <p:spPr>
          <a:xfrm>
            <a:off x="3342582" y="3198336"/>
            <a:ext cx="4762838" cy="85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347819" y="4501525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5264" y="2153404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이미지 수정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255264" y="2865862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 수정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3291840" y="4163310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버튼 텍스트 수정</a:t>
            </a:r>
            <a:endParaRPr lang="ko-KR" altLang="en-US" sz="1050" dirty="0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73332" y="23317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51080" y="311901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73332" y="443250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20659" y="5639638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45" name="직사각형 44"/>
          <p:cNvSpPr/>
          <p:nvPr/>
        </p:nvSpPr>
        <p:spPr>
          <a:xfrm>
            <a:off x="8219663" y="563355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911671" y="55317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05420" y="55017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52800" y="5178707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14090" y="4816819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링크 수정</a:t>
            </a:r>
            <a:endParaRPr lang="ko-KR" altLang="en-US" sz="1050" dirty="0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95582" y="508601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15638" y="233171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4498863" y="2914386"/>
            <a:ext cx="3194273" cy="1646604"/>
            <a:chOff x="4798777" y="3418561"/>
            <a:chExt cx="3194273" cy="1646604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4862215" y="3418561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92">
              <a:extLst>
                <a:ext uri="{FF2B5EF4-FFF2-40B4-BE49-F238E27FC236}">
                  <a16:creationId xmlns="" xmlns:a16="http://schemas.microsoft.com/office/drawing/2014/main" id="{6879A77E-DCBC-42FF-BD9B-4ADC2C554EB3}"/>
                </a:ext>
              </a:extLst>
            </p:cNvPr>
            <p:cNvSpPr/>
            <p:nvPr/>
          </p:nvSpPr>
          <p:spPr>
            <a:xfrm>
              <a:off x="6081478" y="4555206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확</a:t>
              </a:r>
              <a:r>
                <a:rPr lang="ko-KR" altLang="en-US" sz="1000" dirty="0"/>
                <a:t>인</a:t>
              </a:r>
            </a:p>
          </p:txBody>
        </p:sp>
        <p:sp>
          <p:nvSpPr>
            <p:cNvPr id="92" name="타원 91">
              <a:extLst>
                <a:ext uri="{FF2B5EF4-FFF2-40B4-BE49-F238E27FC236}">
                  <a16:creationId xmlns="" xmlns:a16="http://schemas.microsoft.com/office/drawing/2014/main" id="{FC97F9A0-09A0-4252-A332-7A8BCBF22E74}"/>
                </a:ext>
              </a:extLst>
            </p:cNvPr>
            <p:cNvSpPr/>
            <p:nvPr/>
          </p:nvSpPr>
          <p:spPr>
            <a:xfrm>
              <a:off x="4798777" y="3437686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608721" y="3798062"/>
              <a:ext cx="2256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수정되었습니다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0000"/>
                  </a:solidFill>
                </a:rPr>
                <a:t>슬라이드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91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9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9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9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899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46006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대표카테고리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91904"/>
              </p:ext>
            </p:extLst>
          </p:nvPr>
        </p:nvGraphicFramePr>
        <p:xfrm>
          <a:off x="10161388" y="1208599"/>
          <a:ext cx="2030606" cy="24626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배너 내용 수정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배너 삭제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확인을 위한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띄움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배너 추가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86541" y="1198749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대표카테고리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0736" y="1743456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19663" y="563355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추가</a:t>
            </a:r>
            <a:endParaRPr lang="ko-KR" altLang="en-US" sz="1100" dirty="0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05420" y="55017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Group 858">
            <a:extLst>
              <a:ext uri="{FF2B5EF4-FFF2-40B4-BE49-F238E27FC236}">
                <a16:creationId xmlns="" xmlns:a16="http://schemas.microsoft.com/office/drawing/2014/main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268263"/>
              </p:ext>
            </p:extLst>
          </p:nvPr>
        </p:nvGraphicFramePr>
        <p:xfrm>
          <a:off x="3118114" y="2035650"/>
          <a:ext cx="4418853" cy="3586002"/>
        </p:xfrm>
        <a:graphic>
          <a:graphicData uri="http://schemas.openxmlformats.org/drawingml/2006/table">
            <a:tbl>
              <a:tblPr/>
              <a:tblGrid>
                <a:gridCol w="11572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61644">
                  <a:extLst>
                    <a:ext uri="{9D8B030D-6E8A-4147-A177-3AD203B41FA5}">
                      <a16:colId xmlns="" xmlns:a16="http://schemas.microsoft.com/office/drawing/2014/main" val="4046911273"/>
                    </a:ext>
                  </a:extLst>
                </a:gridCol>
              </a:tblGrid>
              <a:tr h="41494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배너 제목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간식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사료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장난감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31710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54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7794057" y="2563219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55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577334" y="2563219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삭제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7635922" y="24290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537828" y="23984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934329" y="3100418"/>
            <a:ext cx="3194273" cy="1646604"/>
            <a:chOff x="5124490" y="3218877"/>
            <a:chExt cx="3194273" cy="164660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187928" y="3218877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92">
              <a:extLst>
                <a:ext uri="{FF2B5EF4-FFF2-40B4-BE49-F238E27FC236}">
                  <a16:creationId xmlns="" xmlns:a16="http://schemas.microsoft.com/office/drawing/2014/main" id="{6879A77E-DCBC-42FF-BD9B-4ADC2C554EB3}"/>
                </a:ext>
              </a:extLst>
            </p:cNvPr>
            <p:cNvSpPr/>
            <p:nvPr/>
          </p:nvSpPr>
          <p:spPr>
            <a:xfrm>
              <a:off x="6145540" y="4475808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취소</a:t>
              </a:r>
              <a:endParaRPr lang="ko-KR" altLang="en-US" sz="1000" dirty="0"/>
            </a:p>
          </p:txBody>
        </p:sp>
        <p:sp>
          <p:nvSpPr>
            <p:cNvPr id="60" name="사각형: 둥근 모서리 93">
              <a:extLst>
                <a:ext uri="{FF2B5EF4-FFF2-40B4-BE49-F238E27FC236}">
                  <a16:creationId xmlns="" xmlns:a16="http://schemas.microsoft.com/office/drawing/2014/main" id="{E0E7ED61-85CE-40F8-A828-B8726D9E5F56}"/>
                </a:ext>
              </a:extLst>
            </p:cNvPr>
            <p:cNvSpPr/>
            <p:nvPr/>
          </p:nvSpPr>
          <p:spPr>
            <a:xfrm>
              <a:off x="6928817" y="4475808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삭제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FC97F9A0-09A0-4252-A332-7A8BCBF22E74}"/>
                </a:ext>
              </a:extLst>
            </p:cNvPr>
            <p:cNvSpPr/>
            <p:nvPr/>
          </p:nvSpPr>
          <p:spPr>
            <a:xfrm>
              <a:off x="5124490" y="3238002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9418" y="3557714"/>
              <a:ext cx="2256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삭제하시겠습니까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63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대표카테고리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5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87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91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92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94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96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00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66441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대표카테고리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추가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30061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085933"/>
              </p:ext>
            </p:extLst>
          </p:nvPr>
        </p:nvGraphicFramePr>
        <p:xfrm>
          <a:off x="10161388" y="1208599"/>
          <a:ext cx="2030606" cy="2320005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카테고리의 사진을 넣어준다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대표 글을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클릭 시 이동 링크를 넣어 준다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시 이전화면으로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133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469128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등록화면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0736" y="1743456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1840" y="2433824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45771" y="246054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찾아보기</a:t>
            </a:r>
            <a:endParaRPr lang="ko-KR" altLang="en-US" sz="1100"/>
          </a:p>
        </p:txBody>
      </p:sp>
      <p:sp>
        <p:nvSpPr>
          <p:cNvPr id="37" name="직사각형 36"/>
          <p:cNvSpPr/>
          <p:nvPr/>
        </p:nvSpPr>
        <p:spPr>
          <a:xfrm>
            <a:off x="3291840" y="3198797"/>
            <a:ext cx="4762838" cy="85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291840" y="4500530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5264" y="2153404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이미지 등록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255264" y="2865862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 편집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3291840" y="4163310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바로가기</a:t>
            </a:r>
            <a:r>
              <a:rPr lang="ko-KR" altLang="en-US" sz="1050" dirty="0" smtClean="0"/>
              <a:t> 링크</a:t>
            </a:r>
            <a:endParaRPr lang="ko-KR" altLang="en-US" sz="1050" dirty="0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00747" y="229719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078495" y="30844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00747" y="439798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20659" y="5639638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45" name="직사각형 44"/>
          <p:cNvSpPr/>
          <p:nvPr/>
        </p:nvSpPr>
        <p:spPr>
          <a:xfrm>
            <a:off x="8219663" y="563355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확인</a:t>
            </a:r>
            <a:endParaRPr lang="ko-KR" altLang="en-US" sz="1100" dirty="0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911671" y="55317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05420" y="55017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96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97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9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99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100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대표카테고리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02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104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06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108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109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11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113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3131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51968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대표카테고리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30061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44771"/>
              </p:ext>
            </p:extLst>
          </p:nvPr>
        </p:nvGraphicFramePr>
        <p:xfrm>
          <a:off x="10161388" y="1208599"/>
          <a:ext cx="2030606" cy="26455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카테고리의 사진을 넣어준다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대표 글을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클릭 시 이동 링크를 넣어 준다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시 이전화면으로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133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 후 </a:t>
                      </a:r>
                      <a:r>
                        <a:rPr lang="en-US" altLang="ko-KR" sz="1100" dirty="0" smtClean="0"/>
                        <a:t>alert </a:t>
                      </a:r>
                      <a:r>
                        <a:rPr lang="ko-KR" altLang="en-US" sz="1100" dirty="0" smtClean="0"/>
                        <a:t>메시지 창 출력 후 확인 클릭</a:t>
                      </a:r>
                      <a:r>
                        <a:rPr lang="ko-KR" altLang="en-US" sz="1100" baseline="0" dirty="0" smtClean="0"/>
                        <a:t> 시 리스트 페이지로 이동</a:t>
                      </a:r>
                      <a:endParaRPr lang="ko-KR" altLang="en-US" sz="110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4279465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469128" y="1173433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수정화면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0736" y="1743456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1840" y="2433824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45771" y="246054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찾아보기</a:t>
            </a:r>
            <a:endParaRPr lang="ko-KR" altLang="en-US" sz="1100"/>
          </a:p>
        </p:txBody>
      </p:sp>
      <p:sp>
        <p:nvSpPr>
          <p:cNvPr id="37" name="직사각형 36"/>
          <p:cNvSpPr/>
          <p:nvPr/>
        </p:nvSpPr>
        <p:spPr>
          <a:xfrm>
            <a:off x="3291840" y="3198797"/>
            <a:ext cx="4762838" cy="85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291840" y="4500530"/>
            <a:ext cx="4762838" cy="258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5264" y="2153404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이미지 수정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255264" y="2865862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 수정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3291840" y="4163310"/>
            <a:ext cx="1450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바로가기</a:t>
            </a:r>
            <a:r>
              <a:rPr lang="ko-KR" altLang="en-US" sz="1050" dirty="0" smtClean="0"/>
              <a:t> 링크 수정</a:t>
            </a:r>
            <a:endParaRPr lang="ko-KR" altLang="en-US" sz="1050" dirty="0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00747" y="229719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078495" y="30844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100747" y="439798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20659" y="5639638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45" name="직사각형 44"/>
          <p:cNvSpPr/>
          <p:nvPr/>
        </p:nvSpPr>
        <p:spPr>
          <a:xfrm>
            <a:off x="8219663" y="5633554"/>
            <a:ext cx="890016" cy="222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911671" y="55317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05420" y="55017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498863" y="2914386"/>
            <a:ext cx="3194273" cy="1646604"/>
            <a:chOff x="4798777" y="3418561"/>
            <a:chExt cx="3194273" cy="1646604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4862215" y="3418561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92">
              <a:extLst>
                <a:ext uri="{FF2B5EF4-FFF2-40B4-BE49-F238E27FC236}">
                  <a16:creationId xmlns="" xmlns:a16="http://schemas.microsoft.com/office/drawing/2014/main" id="{6879A77E-DCBC-42FF-BD9B-4ADC2C554EB3}"/>
                </a:ext>
              </a:extLst>
            </p:cNvPr>
            <p:cNvSpPr/>
            <p:nvPr/>
          </p:nvSpPr>
          <p:spPr>
            <a:xfrm>
              <a:off x="6081478" y="4555206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확</a:t>
              </a:r>
              <a:r>
                <a:rPr lang="ko-KR" altLang="en-US" sz="1000" dirty="0"/>
                <a:t>인</a:t>
              </a:r>
            </a:p>
          </p:txBody>
        </p:sp>
        <p:sp>
          <p:nvSpPr>
            <p:cNvPr id="87" name="타원 86">
              <a:extLst>
                <a:ext uri="{FF2B5EF4-FFF2-40B4-BE49-F238E27FC236}">
                  <a16:creationId xmlns="" xmlns:a16="http://schemas.microsoft.com/office/drawing/2014/main" id="{FC97F9A0-09A0-4252-A332-7A8BCBF22E74}"/>
                </a:ext>
              </a:extLst>
            </p:cNvPr>
            <p:cNvSpPr/>
            <p:nvPr/>
          </p:nvSpPr>
          <p:spPr>
            <a:xfrm>
              <a:off x="4798777" y="3437686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608721" y="3798062"/>
              <a:ext cx="2256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수정되었습니다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101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102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103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10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105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106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대표카테고리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08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110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1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11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11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11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11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585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92712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베스트상품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59615"/>
              </p:ext>
            </p:extLst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판매량에 따른 순위생성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순위에 따른 판매량 수 표시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469128" y="1197493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베스트상품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026402" y="1474492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Group 858">
            <a:extLst>
              <a:ext uri="{FF2B5EF4-FFF2-40B4-BE49-F238E27FC236}">
                <a16:creationId xmlns="" xmlns:a16="http://schemas.microsoft.com/office/drawing/2014/main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01801"/>
              </p:ext>
            </p:extLst>
          </p:nvPr>
        </p:nvGraphicFramePr>
        <p:xfrm>
          <a:off x="3211665" y="1680657"/>
          <a:ext cx="5783781" cy="4076178"/>
        </p:xfrm>
        <a:graphic>
          <a:graphicData uri="http://schemas.openxmlformats.org/drawingml/2006/table">
            <a:tbl>
              <a:tblPr/>
              <a:tblGrid>
                <a:gridCol w="6751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8943">
                  <a:extLst>
                    <a:ext uri="{9D8B030D-6E8A-4147-A177-3AD203B41FA5}">
                      <a16:colId xmlns="" xmlns:a16="http://schemas.microsoft.com/office/drawing/2014/main" val="4046911273"/>
                    </a:ext>
                  </a:extLst>
                </a:gridCol>
                <a:gridCol w="2353056">
                  <a:extLst>
                    <a:ext uri="{9D8B030D-6E8A-4147-A177-3AD203B41FA5}">
                      <a16:colId xmlns="" xmlns:a16="http://schemas.microsoft.com/office/drawing/2014/main" val="193704626"/>
                    </a:ext>
                  </a:extLst>
                </a:gridCol>
                <a:gridCol w="953042">
                  <a:extLst>
                    <a:ext uri="{9D8B030D-6E8A-4147-A177-3AD203B41FA5}">
                      <a16:colId xmlns="" xmlns:a16="http://schemas.microsoft.com/office/drawing/2014/main" val="651583832"/>
                    </a:ext>
                  </a:extLst>
                </a:gridCol>
                <a:gridCol w="933577">
                  <a:extLst>
                    <a:ext uri="{9D8B030D-6E8A-4147-A177-3AD203B41FA5}">
                      <a16:colId xmlns="" xmlns:a16="http://schemas.microsoft.com/office/drawing/2014/main" val="2220851765"/>
                    </a:ext>
                  </a:extLst>
                </a:gridCol>
              </a:tblGrid>
              <a:tr h="3767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순위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제품명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85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15000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18000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85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로얄케닌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독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시츄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어덜트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1.5kg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19000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23000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38385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강아지 수제사료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피부건강사료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1kg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14000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17000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40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160013" y="1944027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842765" y="1931527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53816" y="4103961"/>
            <a:ext cx="2038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순위는 판매량에 따라 수시로 바뀜</a:t>
            </a:r>
            <a:endParaRPr lang="ko-KR" altLang="en-US" sz="11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4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46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48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베스트상품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0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73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75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77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20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0215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err="1" smtClean="0"/>
                        <a:t>팝업창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791900"/>
              </p:ext>
            </p:extLst>
          </p:nvPr>
        </p:nvGraphicFramePr>
        <p:xfrm>
          <a:off x="10161388" y="1208599"/>
          <a:ext cx="2030606" cy="262264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개수 카운트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팝업창의 설정 및 내용을 수정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5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팝업창을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삭제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</a:t>
                      </a:r>
                      <a:r>
                        <a:rPr lang="ko-KR" altLang="en-US" sz="105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팝업창을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</a:t>
                      </a:r>
                      <a:endParaRPr kumimoji="1" lang="en-US" altLang="ko-KR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조건에 해당하는 검색이 가능</a:t>
                      </a: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띄워서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미리보기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팝업창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81956"/>
              </p:ext>
            </p:extLst>
          </p:nvPr>
        </p:nvGraphicFramePr>
        <p:xfrm>
          <a:off x="2901463" y="2852980"/>
          <a:ext cx="6884374" cy="934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914"/>
                <a:gridCol w="757397"/>
                <a:gridCol w="1088855"/>
                <a:gridCol w="1065438"/>
                <a:gridCol w="992095"/>
                <a:gridCol w="694592"/>
                <a:gridCol w="738554"/>
                <a:gridCol w="993529"/>
              </a:tblGrid>
              <a:tr h="334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시작일시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종료일시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작성일시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미리보기</a:t>
                      </a:r>
                      <a:endParaRPr lang="ko-KR" altLang="en-US" sz="1400" dirty="0"/>
                    </a:p>
                  </a:txBody>
                  <a:tcPr/>
                </a:tc>
              </a:tr>
              <a:tr h="272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test1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2018-05-29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2018-05-30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2018-05-28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미리보기</a:t>
                      </a:r>
                      <a:endParaRPr lang="ko-KR" altLang="en-US" sz="1200" dirty="0" smtClean="0"/>
                    </a:p>
                  </a:txBody>
                  <a:tcPr/>
                </a:tc>
              </a:tr>
              <a:tr h="32570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63895" y="1619011"/>
            <a:ext cx="117051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팝업창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관리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://c.jungbo.net/jungbo.net/popup/admin/img/title_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99" y="1740693"/>
            <a:ext cx="295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8481971" y="3999751"/>
            <a:ext cx="1048512" cy="4020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팝업추가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103427" y="2503864"/>
          <a:ext cx="1421031" cy="213360"/>
        </p:xfrm>
        <a:graphic>
          <a:graphicData uri="http://schemas.openxmlformats.org/drawingml/2006/table">
            <a:tbl>
              <a:tblPr/>
              <a:tblGrid>
                <a:gridCol w="1421031"/>
              </a:tblGrid>
              <a:tr h="210721">
                <a:tc>
                  <a:txBody>
                    <a:bodyPr/>
                    <a:lstStyle/>
                    <a:p>
                      <a:pPr algn="r"/>
                      <a:r>
                        <a:rPr lang="en-US" sz="800" b="1" u="none" strike="noStrike" dirty="0">
                          <a:solidFill>
                            <a:srgbClr val="555555"/>
                          </a:solidFill>
                          <a:effectLst/>
                          <a:latin typeface="Tahoma" panose="020B0604030504040204" pitchFamily="34" charset="0"/>
                        </a:rPr>
                        <a:t>Total</a:t>
                      </a:r>
                      <a:r>
                        <a:rPr lang="en-US" sz="800" u="none" strike="noStrike" dirty="0">
                          <a:solidFill>
                            <a:srgbClr val="555555"/>
                          </a:solidFill>
                          <a:effectLst/>
                          <a:latin typeface="Tahoma" panose="020B0604030504040204" pitchFamily="34" charset="0"/>
                        </a:rPr>
                        <a:t> : 1 Popup List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08" y="2181949"/>
            <a:ext cx="2867425" cy="323895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7364040" y="3130730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257664" y="2526463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086790" y="3160607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430286" y="3932801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121684" y="2135208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40314" y="5761349"/>
            <a:ext cx="2974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맨처음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.. [</a:t>
            </a:r>
            <a:r>
              <a:rPr lang="ko-KR" altLang="en-US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1 [</a:t>
            </a:r>
            <a:r>
              <a:rPr lang="ko-KR" altLang="en-US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.. [</a:t>
            </a:r>
            <a:r>
              <a:rPr lang="ko-KR" altLang="en-US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마지막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sz="1200" dirty="0"/>
          </a:p>
        </p:txBody>
      </p:sp>
      <p:sp>
        <p:nvSpPr>
          <p:cNvPr id="97" name="타원 96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5145638" y="5675082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820496" y="3160607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79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8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83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>
                  <a:solidFill>
                    <a:srgbClr val="FF0000"/>
                  </a:solidFill>
                </a:rPr>
                <a:t>팝업창</a:t>
              </a:r>
              <a:r>
                <a:rPr lang="ko-KR" altLang="en-US" sz="1000" dirty="0" smtClean="0">
                  <a:solidFill>
                    <a:srgbClr val="FF0000"/>
                  </a:solidFill>
                </a:rPr>
                <a:t> 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90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9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9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268416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err="1" smtClean="0"/>
                        <a:t>팝업창</a:t>
                      </a:r>
                      <a:r>
                        <a:rPr lang="ko-KR" altLang="en-US" sz="900" dirty="0" smtClean="0"/>
                        <a:t> 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31331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게시기간의 시작일을 설정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게시기간의 종료일을 설정</a:t>
                      </a:r>
                      <a:endParaRPr kumimoji="1" lang="en-US" altLang="ko-KR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팝업창의 크기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5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px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설정</a:t>
                      </a:r>
                      <a:endParaRPr kumimoji="1" lang="en-US" altLang="ko-KR" sz="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보여질 팝업창의 위치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px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설정합니다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700" dirty="0" smtClean="0"/>
                        <a:t/>
                      </a:r>
                      <a:br>
                        <a:rPr lang="ko-KR" altLang="en-US" sz="700" dirty="0" smtClean="0"/>
                      </a:b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X: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좌로부터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Y: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위로부터의 픽셀단위 간격입니다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</a:t>
                      </a: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전으로 돌아가기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4588907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팝업창상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8"/>
            <a:ext cx="7044223" cy="50325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63895" y="1619011"/>
            <a:ext cx="117692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팝업창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등록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://c.jungbo.net/jungbo.net/popup/admin/img/title_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99" y="1740693"/>
            <a:ext cx="295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257081" y="2148782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시작일시</a:t>
            </a:r>
            <a:endParaRPr lang="ko-KR" alt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3257081" y="2521854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종료일시</a:t>
            </a:r>
            <a:endParaRPr lang="ko-KR" altLang="en-US" sz="11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rcRect l="20560" t="47645" r="70359" b="47912"/>
          <a:stretch/>
        </p:blipFill>
        <p:spPr>
          <a:xfrm>
            <a:off x="6516301" y="2123346"/>
            <a:ext cx="778473" cy="30472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rcRect l="37769" t="47645" r="53840" b="47022"/>
          <a:stretch/>
        </p:blipFill>
        <p:spPr>
          <a:xfrm>
            <a:off x="4350169" y="2111680"/>
            <a:ext cx="795434" cy="40445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rcRect l="29798" t="47939" r="62504" b="47459"/>
          <a:stretch/>
        </p:blipFill>
        <p:spPr>
          <a:xfrm>
            <a:off x="5538670" y="2148782"/>
            <a:ext cx="609600" cy="29260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052167" y="2159406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년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62733" y="2148782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7309237" y="214878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rcRect l="20560" t="47645" r="70359" b="48082"/>
          <a:stretch/>
        </p:blipFill>
        <p:spPr>
          <a:xfrm>
            <a:off x="6528264" y="2498606"/>
            <a:ext cx="778473" cy="29305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rcRect l="37769" t="47645" r="53840" b="47022"/>
          <a:stretch/>
        </p:blipFill>
        <p:spPr>
          <a:xfrm>
            <a:off x="4362132" y="2486940"/>
            <a:ext cx="795434" cy="40445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5"/>
          <a:srcRect l="29798" t="47939" r="62504" b="47459"/>
          <a:stretch/>
        </p:blipFill>
        <p:spPr>
          <a:xfrm>
            <a:off x="5550633" y="2524042"/>
            <a:ext cx="609600" cy="29260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064130" y="2534666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년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74696" y="2524042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321200" y="252404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3257081" y="2923800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</a:t>
            </a:r>
            <a:endParaRPr lang="ko-KR" altLang="en-US" sz="1100" dirty="0"/>
          </a:p>
        </p:txBody>
      </p:sp>
      <p:sp>
        <p:nvSpPr>
          <p:cNvPr id="72" name="TextBox 71"/>
          <p:cNvSpPr txBox="1"/>
          <p:nvPr/>
        </p:nvSpPr>
        <p:spPr>
          <a:xfrm>
            <a:off x="4362132" y="2923800"/>
            <a:ext cx="356266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sp>
        <p:nvSpPr>
          <p:cNvPr id="73" name="TextBox 72"/>
          <p:cNvSpPr txBox="1"/>
          <p:nvPr/>
        </p:nvSpPr>
        <p:spPr>
          <a:xfrm>
            <a:off x="3257081" y="3311662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내용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4362132" y="3314267"/>
            <a:ext cx="3562668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257081" y="5062473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팝업창</a:t>
            </a:r>
            <a:r>
              <a:rPr lang="ko-KR" altLang="en-US" sz="1100" dirty="0" smtClean="0"/>
              <a:t> 크기</a:t>
            </a:r>
            <a:endParaRPr lang="ko-KR" altLang="en-US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3257081" y="5435545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팝업창</a:t>
            </a:r>
            <a:r>
              <a:rPr lang="ko-KR" altLang="en-US" sz="1100" dirty="0" smtClean="0"/>
              <a:t> 위치</a:t>
            </a:r>
            <a:endParaRPr lang="ko-KR" altLang="en-US" sz="11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8132708" y="5996905"/>
            <a:ext cx="687231" cy="318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등록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922501" y="5996905"/>
            <a:ext cx="687231" cy="318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취소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639" y="5082346"/>
            <a:ext cx="816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가로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4851647" y="5074394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5832979" y="5082346"/>
            <a:ext cx="341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px</a:t>
            </a:r>
            <a:endParaRPr lang="ko-KR" altLang="en-US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6224170" y="5082346"/>
            <a:ext cx="816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세</a:t>
            </a:r>
            <a:r>
              <a:rPr lang="ko-KR" altLang="en-US" sz="1100" dirty="0" smtClean="0"/>
              <a:t>로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6707178" y="5074394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7654783" y="5074261"/>
            <a:ext cx="341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px</a:t>
            </a:r>
            <a:endParaRPr lang="ko-KR" alt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4479017" y="5435545"/>
            <a:ext cx="4573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X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4851647" y="5427593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5832979" y="5435545"/>
            <a:ext cx="341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px</a:t>
            </a:r>
            <a:endParaRPr lang="ko-KR" altLang="en-US" sz="1100" dirty="0"/>
          </a:p>
        </p:txBody>
      </p:sp>
      <p:sp>
        <p:nvSpPr>
          <p:cNvPr id="92" name="TextBox 91"/>
          <p:cNvSpPr txBox="1"/>
          <p:nvPr/>
        </p:nvSpPr>
        <p:spPr>
          <a:xfrm>
            <a:off x="6345061" y="5435545"/>
            <a:ext cx="413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Y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6707178" y="5427593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sp>
        <p:nvSpPr>
          <p:cNvPr id="94" name="TextBox 93"/>
          <p:cNvSpPr txBox="1"/>
          <p:nvPr/>
        </p:nvSpPr>
        <p:spPr>
          <a:xfrm>
            <a:off x="7654783" y="5427460"/>
            <a:ext cx="341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px</a:t>
            </a:r>
            <a:endParaRPr lang="ko-KR" altLang="en-US" sz="1100" dirty="0"/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4323804" y="2062514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047271" y="5891545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862469" y="5891545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145939" y="4976206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145939" y="5378152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4350164" y="2465437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98426" y="4904407"/>
            <a:ext cx="1956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팝업창</a:t>
            </a:r>
            <a:r>
              <a:rPr lang="ko-KR" altLang="en-US" sz="1100" dirty="0" smtClean="0"/>
              <a:t> 내용은 </a:t>
            </a:r>
            <a:r>
              <a:rPr lang="en-US" altLang="ko-KR" sz="1100" dirty="0" smtClean="0"/>
              <a:t>html</a:t>
            </a:r>
            <a:r>
              <a:rPr lang="ko-KR" altLang="en-US" sz="1100" dirty="0" smtClean="0"/>
              <a:t>로 작성</a:t>
            </a:r>
            <a:endParaRPr lang="en-US" altLang="ko-KR" sz="1100" dirty="0" smtClean="0"/>
          </a:p>
          <a:p>
            <a:r>
              <a:rPr lang="ko-KR" altLang="en-US" sz="1100" dirty="0" smtClean="0"/>
              <a:t>수정도 같은 형식</a:t>
            </a:r>
            <a:endParaRPr lang="ko-KR" altLang="en-US" sz="1100" dirty="0"/>
          </a:p>
        </p:txBody>
      </p:sp>
      <p:grpSp>
        <p:nvGrpSpPr>
          <p:cNvPr id="139" name="그룹 138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140" name="직사각형 139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142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143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144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14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146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147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149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15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53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>
                  <a:solidFill>
                    <a:srgbClr val="FF0000"/>
                  </a:solidFill>
                </a:rPr>
                <a:t>팝업창</a:t>
              </a:r>
              <a:r>
                <a:rPr lang="ko-KR" altLang="en-US" sz="1000" dirty="0" smtClean="0">
                  <a:solidFill>
                    <a:srgbClr val="FF0000"/>
                  </a:solidFill>
                </a:rPr>
                <a:t> 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55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156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158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160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729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5517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err="1" smtClean="0"/>
                        <a:t>팝업창미리보기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666476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미리보기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화면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팝업창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378859"/>
              </p:ext>
            </p:extLst>
          </p:nvPr>
        </p:nvGraphicFramePr>
        <p:xfrm>
          <a:off x="2901463" y="2852980"/>
          <a:ext cx="6884374" cy="934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914"/>
                <a:gridCol w="757397"/>
                <a:gridCol w="1088855"/>
                <a:gridCol w="1065438"/>
                <a:gridCol w="992095"/>
                <a:gridCol w="694592"/>
                <a:gridCol w="738554"/>
                <a:gridCol w="993529"/>
              </a:tblGrid>
              <a:tr h="334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시작일시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종료일시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작성일시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삭제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미리보기</a:t>
                      </a:r>
                      <a:endParaRPr lang="ko-KR" altLang="en-US" sz="1400" dirty="0"/>
                    </a:p>
                  </a:txBody>
                  <a:tcPr/>
                </a:tc>
              </a:tr>
              <a:tr h="272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test1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2018-05-29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2018-05-30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2018-05-28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미리보기</a:t>
                      </a:r>
                      <a:endParaRPr lang="ko-KR" altLang="en-US" sz="1200" dirty="0" smtClean="0"/>
                    </a:p>
                  </a:txBody>
                  <a:tcPr/>
                </a:tc>
              </a:tr>
              <a:tr h="32570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63895" y="1619011"/>
            <a:ext cx="117051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팝업창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관리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://c.jungbo.net/jungbo.net/popup/admin/img/title_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99" y="1740693"/>
            <a:ext cx="295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8481971" y="3999751"/>
            <a:ext cx="1048512" cy="4020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팝업추가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103427" y="2503864"/>
          <a:ext cx="1421031" cy="213360"/>
        </p:xfrm>
        <a:graphic>
          <a:graphicData uri="http://schemas.openxmlformats.org/drawingml/2006/table">
            <a:tbl>
              <a:tblPr/>
              <a:tblGrid>
                <a:gridCol w="1421031"/>
              </a:tblGrid>
              <a:tr h="210721">
                <a:tc>
                  <a:txBody>
                    <a:bodyPr/>
                    <a:lstStyle/>
                    <a:p>
                      <a:pPr algn="r"/>
                      <a:r>
                        <a:rPr lang="en-US" sz="800" b="1" u="none" strike="noStrike" dirty="0">
                          <a:solidFill>
                            <a:srgbClr val="555555"/>
                          </a:solidFill>
                          <a:effectLst/>
                          <a:latin typeface="Tahoma" panose="020B0604030504040204" pitchFamily="34" charset="0"/>
                        </a:rPr>
                        <a:t>Total</a:t>
                      </a:r>
                      <a:r>
                        <a:rPr lang="en-US" sz="800" u="none" strike="noStrike" dirty="0">
                          <a:solidFill>
                            <a:srgbClr val="555555"/>
                          </a:solidFill>
                          <a:effectLst/>
                          <a:latin typeface="Tahoma" panose="020B0604030504040204" pitchFamily="34" charset="0"/>
                        </a:rPr>
                        <a:t> : 1 Popup List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08" y="2181949"/>
            <a:ext cx="2867425" cy="323895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7364040" y="3130730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40314" y="5761349"/>
            <a:ext cx="2974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맨처음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.. [</a:t>
            </a:r>
            <a:r>
              <a:rPr lang="ko-KR" altLang="en-US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1 [</a:t>
            </a:r>
            <a:r>
              <a:rPr lang="ko-KR" altLang="en-US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.. [</a:t>
            </a:r>
            <a:r>
              <a:rPr lang="ko-KR" altLang="en-US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마지막</a:t>
            </a:r>
            <a:r>
              <a:rPr lang="en-US" altLang="ko-KR" sz="1200" dirty="0">
                <a:solidFill>
                  <a:srgbClr val="505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  <a:endParaRPr lang="ko-KR" altLang="en-US" sz="1200" dirty="0"/>
          </a:p>
        </p:txBody>
      </p:sp>
      <p:sp>
        <p:nvSpPr>
          <p:cNvPr id="97" name="타원 96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5145638" y="5675082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03" y="1369245"/>
            <a:ext cx="3341315" cy="491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4469338" y="1306168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835353" y="3165996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525501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>
                  <a:solidFill>
                    <a:srgbClr val="FF0000"/>
                  </a:solidFill>
                </a:rPr>
                <a:t>팝업창</a:t>
              </a:r>
              <a:r>
                <a:rPr lang="ko-KR" altLang="en-US" sz="1000" dirty="0" smtClean="0">
                  <a:solidFill>
                    <a:srgbClr val="FF0000"/>
                  </a:solidFill>
                </a:rPr>
                <a:t> 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73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2486"/>
            <a:ext cx="12192000" cy="40389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8A65CE5B-9E65-4CFE-A018-9AE8895D8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74937"/>
              </p:ext>
            </p:extLst>
          </p:nvPr>
        </p:nvGraphicFramePr>
        <p:xfrm>
          <a:off x="1347897" y="1072160"/>
          <a:ext cx="9166225" cy="4946650"/>
        </p:xfrm>
        <a:graphic>
          <a:graphicData uri="http://schemas.openxmlformats.org/drawingml/2006/table">
            <a:tbl>
              <a:tblPr/>
              <a:tblGrid>
                <a:gridCol w="7022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2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7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7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72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버전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변경 내용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작성자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검수자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일자</a:t>
                      </a: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v.0.1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최초작성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2018-05-23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2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차 작성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Times New Roman" pitchFamily="18" charset="0"/>
                        </a:rPr>
                        <a:t>2018-05-30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0301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0858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0" marR="0" lvl="0" indent="-22860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028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0" marR="0" lvl="0" indent="-22860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0" marR="0" lvl="0" indent="-22860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999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  <a:cs typeface="Times New Roman" pitchFamily="18" charset="0"/>
                      </a:endParaRPr>
                    </a:p>
                  </a:txBody>
                  <a:tcPr marL="27516" marR="27516" marT="17998" marB="1799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제목 132">
            <a:extLst>
              <a:ext uri="{FF2B5EF4-FFF2-40B4-BE49-F238E27FC236}">
                <a16:creationId xmlns="" xmlns:a16="http://schemas.microsoft.com/office/drawing/2014/main" id="{A91F23AE-42EF-42AF-B244-72CBB06E2FE1}"/>
              </a:ext>
            </a:extLst>
          </p:cNvPr>
          <p:cNvSpPr txBox="1">
            <a:spLocks/>
          </p:cNvSpPr>
          <p:nvPr/>
        </p:nvSpPr>
        <p:spPr bwMode="auto">
          <a:xfrm>
            <a:off x="160269" y="623002"/>
            <a:ext cx="3600450" cy="3603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일지</a:t>
            </a:r>
          </a:p>
        </p:txBody>
      </p:sp>
    </p:spTree>
    <p:extLst>
      <p:ext uri="{BB962C8B-B14F-4D97-AF65-F5344CB8AC3E}">
        <p14:creationId xmlns:p14="http://schemas.microsoft.com/office/powerpoint/2010/main" val="17035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9539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신상품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32216"/>
              </p:ext>
            </p:extLst>
          </p:nvPr>
        </p:nvGraphicFramePr>
        <p:xfrm>
          <a:off x="10161388" y="1208599"/>
          <a:ext cx="2030606" cy="23864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클릭 시 수정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신상품 리스트 전체 삭제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신상품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신상품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909961" y="5743325"/>
            <a:ext cx="1370316" cy="353568"/>
            <a:chOff x="5310900" y="5697010"/>
            <a:chExt cx="1370316" cy="353568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41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090873" y="579890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42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879801" y="579612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전체삭제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948245" y="57092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91732" y="57092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001083"/>
              </p:ext>
            </p:extLst>
          </p:nvPr>
        </p:nvGraphicFramePr>
        <p:xfrm>
          <a:off x="3086536" y="1592830"/>
          <a:ext cx="6593796" cy="4014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932"/>
                <a:gridCol w="2197932"/>
                <a:gridCol w="2197932"/>
              </a:tblGrid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5" y="1612820"/>
            <a:ext cx="2189285" cy="130420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8" y="2957441"/>
            <a:ext cx="2189285" cy="130420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8" y="2957440"/>
            <a:ext cx="2189285" cy="130420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4" y="2957439"/>
            <a:ext cx="2189285" cy="130420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4293741"/>
            <a:ext cx="2189285" cy="130420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9" y="4293740"/>
            <a:ext cx="2189285" cy="13042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5" y="4293739"/>
            <a:ext cx="2189285" cy="130420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9" y="1617769"/>
            <a:ext cx="2189285" cy="130420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619223"/>
            <a:ext cx="2189285" cy="1304201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041772" y="1551180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793266" y="571159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224224" y="4145008"/>
            <a:ext cx="197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좌우 </a:t>
            </a:r>
            <a:r>
              <a:rPr kumimoji="1" lang="ko-KR" altLang="en-US" sz="1200" dirty="0" err="1">
                <a:latin typeface="돋움" panose="020B0600000101010101" pitchFamily="50" charset="-127"/>
                <a:ea typeface="돋움" panose="020B0600000101010101" pitchFamily="50" charset="-127"/>
              </a:rPr>
              <a:t>네비게이션</a:t>
            </a:r>
            <a:r>
              <a:rPr kumimoji="1"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dirty="0" smtClean="0"/>
              <a:t>기능</a:t>
            </a:r>
            <a:endParaRPr kumimoji="1" lang="en-US" altLang="ko-KR" sz="1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68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40911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신상품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48141"/>
              </p:ext>
            </p:extLst>
          </p:nvPr>
        </p:nvGraphicFramePr>
        <p:xfrm>
          <a:off x="10161388" y="1208599"/>
          <a:ext cx="2030606" cy="23864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출력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경로 검색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링크 입력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수정사항 저장 후 목록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페이지로 이동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신상품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신상품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  <p:sp>
        <p:nvSpPr>
          <p:cNvPr id="41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090873" y="579890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sp>
        <p:nvSpPr>
          <p:cNvPr id="42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879801" y="579612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</a:t>
            </a:r>
            <a:r>
              <a:rPr lang="ko-KR" altLang="en-US" sz="900" dirty="0"/>
              <a:t>소</a:t>
            </a:r>
            <a:endParaRPr lang="ko-KR" altLang="en-US" sz="900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15" y="2371609"/>
            <a:ext cx="2189285" cy="13042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43884" y="2237118"/>
            <a:ext cx="2558562" cy="1554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43884" y="1763684"/>
            <a:ext cx="1143478" cy="3311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이미지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243884" y="4230006"/>
            <a:ext cx="1143478" cy="3311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링크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78769" y="3296276"/>
            <a:ext cx="2456161" cy="326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648251" y="3374712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2" name="직사각형 71"/>
          <p:cNvSpPr/>
          <p:nvPr/>
        </p:nvSpPr>
        <p:spPr>
          <a:xfrm>
            <a:off x="3295084" y="4782643"/>
            <a:ext cx="5353167" cy="326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273715" y="2260892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9255226" y="32264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3187872" y="469395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7984201" y="569184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91731" y="569730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88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6135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이벤트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71439"/>
              </p:ext>
            </p:extLst>
          </p:nvPr>
        </p:nvGraphicFramePr>
        <p:xfrm>
          <a:off x="10161388" y="1208599"/>
          <a:ext cx="2030606" cy="23407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클릭 시 수정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리스트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삭제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이벤트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이벤트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909961" y="5743325"/>
            <a:ext cx="1370316" cy="353568"/>
            <a:chOff x="5310900" y="5697010"/>
            <a:chExt cx="1370316" cy="35356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41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090873" y="579890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42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879801" y="579612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전체삭제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948245" y="57092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91732" y="57092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056358"/>
              </p:ext>
            </p:extLst>
          </p:nvPr>
        </p:nvGraphicFramePr>
        <p:xfrm>
          <a:off x="3086536" y="1592830"/>
          <a:ext cx="6593796" cy="4014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932"/>
                <a:gridCol w="2197932"/>
                <a:gridCol w="2197932"/>
              </a:tblGrid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5" y="1612820"/>
            <a:ext cx="2189285" cy="130420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8" y="2957441"/>
            <a:ext cx="2189285" cy="130420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8" y="2957440"/>
            <a:ext cx="2189285" cy="130420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4" y="2957439"/>
            <a:ext cx="2189285" cy="130420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4293741"/>
            <a:ext cx="2189285" cy="130420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9" y="4293740"/>
            <a:ext cx="2189285" cy="130420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5" y="4293739"/>
            <a:ext cx="2189285" cy="13042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9" y="1617769"/>
            <a:ext cx="2189285" cy="130420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619223"/>
            <a:ext cx="2189285" cy="1304201"/>
          </a:xfrm>
          <a:prstGeom prst="rect">
            <a:avLst/>
          </a:prstGeom>
        </p:spPr>
      </p:pic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041772" y="1551180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793266" y="571159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489015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이벤트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61189"/>
              </p:ext>
            </p:extLst>
          </p:nvPr>
        </p:nvGraphicFramePr>
        <p:xfrm>
          <a:off x="10161388" y="1208599"/>
          <a:ext cx="2030606" cy="255406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출력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경로 검색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이벤트 상세 페이지 링크 연동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수정사항 저장 후 목록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페이지로 이동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이벤트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이벤트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  <p:sp>
        <p:nvSpPr>
          <p:cNvPr id="41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090873" y="579890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sp>
        <p:nvSpPr>
          <p:cNvPr id="42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879801" y="579612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</a:t>
            </a:r>
            <a:r>
              <a:rPr lang="ko-KR" altLang="en-US" sz="900" dirty="0"/>
              <a:t>소</a:t>
            </a:r>
            <a:endParaRPr lang="ko-KR" altLang="en-US" sz="900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15" y="2371609"/>
            <a:ext cx="2189285" cy="13042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43884" y="2237118"/>
            <a:ext cx="2558562" cy="1554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43884" y="1763684"/>
            <a:ext cx="1143478" cy="3311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이미지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243884" y="4230006"/>
            <a:ext cx="1143478" cy="3311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링크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78769" y="3296276"/>
            <a:ext cx="2456161" cy="326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648251" y="3374712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2" name="직사각형 71"/>
          <p:cNvSpPr/>
          <p:nvPr/>
        </p:nvSpPr>
        <p:spPr>
          <a:xfrm>
            <a:off x="3295084" y="4782643"/>
            <a:ext cx="5353167" cy="326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273715" y="2260892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9255226" y="32264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3187872" y="469395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7984201" y="569184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91731" y="569730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7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15640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추천상품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99662"/>
              </p:ext>
            </p:extLst>
          </p:nvPr>
        </p:nvGraphicFramePr>
        <p:xfrm>
          <a:off x="10161388" y="1208599"/>
          <a:ext cx="2030606" cy="23407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클릭 시 수정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추천상품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리스트 전체 삭제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천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2556455" y="1167668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추천상품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909961" y="5743325"/>
            <a:ext cx="1370316" cy="353568"/>
            <a:chOff x="5310900" y="5697010"/>
            <a:chExt cx="1370316" cy="35356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41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090873" y="579890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42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879801" y="579612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전체삭제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948245" y="57092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91732" y="57092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64097"/>
              </p:ext>
            </p:extLst>
          </p:nvPr>
        </p:nvGraphicFramePr>
        <p:xfrm>
          <a:off x="3086536" y="1592830"/>
          <a:ext cx="6593796" cy="4014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932"/>
                <a:gridCol w="2197932"/>
                <a:gridCol w="2197932"/>
              </a:tblGrid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80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5" y="1612820"/>
            <a:ext cx="2189285" cy="130420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8" y="2957441"/>
            <a:ext cx="2189285" cy="130420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8" y="2957440"/>
            <a:ext cx="2189285" cy="130420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4" y="2957439"/>
            <a:ext cx="2189285" cy="130420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4293741"/>
            <a:ext cx="2189285" cy="130420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9" y="4293740"/>
            <a:ext cx="2189285" cy="130420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5" y="4293739"/>
            <a:ext cx="2189285" cy="13042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9" y="1617769"/>
            <a:ext cx="2189285" cy="130420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619223"/>
            <a:ext cx="2189285" cy="1304201"/>
          </a:xfrm>
          <a:prstGeom prst="rect">
            <a:avLst/>
          </a:prstGeom>
        </p:spPr>
      </p:pic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041772" y="1551180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793266" y="571159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76983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smtClean="0"/>
                        <a:t>추천상품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83404"/>
              </p:ext>
            </p:extLst>
          </p:nvPr>
        </p:nvGraphicFramePr>
        <p:xfrm>
          <a:off x="10161388" y="1208599"/>
          <a:ext cx="2030606" cy="251596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출력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경로 검색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추천상품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 페이지 링크 연동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수정사항 저장 후 목록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페이지로 이동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천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2556455" y="1167668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추천상품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/>
                <a:t>푸터관리</a:t>
              </a:r>
              <a:endParaRPr lang="ko-KR" altLang="en-US" sz="1000" b="0" dirty="0"/>
            </a:p>
          </p:txBody>
        </p:sp>
      </p:grpSp>
      <p:sp>
        <p:nvSpPr>
          <p:cNvPr id="37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090873" y="579890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sp>
        <p:nvSpPr>
          <p:cNvPr id="38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879801" y="579612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</a:t>
            </a:r>
            <a:r>
              <a:rPr lang="ko-KR" altLang="en-US" sz="900" dirty="0"/>
              <a:t>소</a:t>
            </a:r>
            <a:endParaRPr lang="ko-KR" altLang="en-US" sz="9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15" y="2371609"/>
            <a:ext cx="2189285" cy="130420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3243884" y="2237118"/>
            <a:ext cx="2558562" cy="1554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243884" y="1763684"/>
            <a:ext cx="1143478" cy="3311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이미지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243884" y="4230006"/>
            <a:ext cx="1143478" cy="3311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링크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78769" y="3296276"/>
            <a:ext cx="2456161" cy="326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648251" y="3374712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57" name="직사각형 56"/>
          <p:cNvSpPr/>
          <p:nvPr/>
        </p:nvSpPr>
        <p:spPr>
          <a:xfrm>
            <a:off x="3295084" y="4782643"/>
            <a:ext cx="5353167" cy="326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273715" y="2260892"/>
            <a:ext cx="170874" cy="172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9255226" y="32264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3187872" y="469395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7984201" y="569184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91731" y="569730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2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31303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err="1" smtClean="0"/>
                        <a:t>푸터관리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9172"/>
              </p:ext>
            </p:extLst>
          </p:nvPr>
        </p:nvGraphicFramePr>
        <p:xfrm>
          <a:off x="10161388" y="1208599"/>
          <a:ext cx="2030606" cy="228736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상세 페이지로 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추가 페이지로 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Footer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>
                  <a:solidFill>
                    <a:srgbClr val="FF0000"/>
                  </a:solidFill>
                </a:rPr>
                <a:t>푸터관리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36077"/>
              </p:ext>
            </p:extLst>
          </p:nvPr>
        </p:nvGraphicFramePr>
        <p:xfrm>
          <a:off x="3067970" y="2640713"/>
          <a:ext cx="6551168" cy="2378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779"/>
                <a:gridCol w="5648389"/>
              </a:tblGrid>
              <a:tr h="475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목록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7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solidFill>
                            <a:srgbClr val="0070C0"/>
                          </a:solidFill>
                        </a:rPr>
                        <a:t>이용약관</a:t>
                      </a:r>
                      <a:endParaRPr lang="ko-KR" altLang="en-US" sz="12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solidFill>
                            <a:srgbClr val="0070C0"/>
                          </a:solidFill>
                        </a:rPr>
                        <a:t>개인정보취급방침</a:t>
                      </a:r>
                      <a:endParaRPr lang="ko-KR" altLang="en-US" sz="12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6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931023" y="5363361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825454" y="526763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236882" y="317736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38786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err="1" smtClean="0"/>
                        <a:t>푸터관리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등록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719794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작성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푸터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리스트에 저장되고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신상품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>
                  <a:solidFill>
                    <a:srgbClr val="FF0000"/>
                  </a:solidFill>
                </a:rPr>
                <a:t>푸터관리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4381" r="417" b="32381"/>
          <a:stretch/>
        </p:blipFill>
        <p:spPr>
          <a:xfrm>
            <a:off x="2941168" y="2222585"/>
            <a:ext cx="6834756" cy="298635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941168" y="2550277"/>
            <a:ext cx="6647313" cy="2409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929005" y="3113692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.</a:t>
            </a:r>
            <a:r>
              <a:rPr lang="en-US" altLang="ko-KR" sz="1000" dirty="0"/>
              <a:t>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5934C7F-31DA-421E-9E70-07454AF62A05}"/>
              </a:ext>
            </a:extLst>
          </p:cNvPr>
          <p:cNvSpPr/>
          <p:nvPr/>
        </p:nvSpPr>
        <p:spPr>
          <a:xfrm>
            <a:off x="2928821" y="311369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11558" y="5470760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05989" y="537503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896210" y="547755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790641" y="538182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1FF80F47-B7FD-4880-866D-8D68E1642355}"/>
              </a:ext>
            </a:extLst>
          </p:cNvPr>
          <p:cNvSpPr/>
          <p:nvPr/>
        </p:nvSpPr>
        <p:spPr>
          <a:xfrm>
            <a:off x="4579491" y="3027734"/>
            <a:ext cx="2819913" cy="18911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5696119" y="4335135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확인</a:t>
            </a:r>
            <a:endParaRPr lang="ko-KR" altLang="en-US" sz="1050" dirty="0"/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5557147" y="423848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01933" y="3650933"/>
            <a:ext cx="212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46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10234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 </a:t>
                      </a:r>
                      <a:r>
                        <a:rPr lang="en-US" altLang="ko-KR" sz="900" dirty="0" smtClean="0"/>
                        <a:t>MAIN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MAIN &gt; </a:t>
                      </a:r>
                      <a:r>
                        <a:rPr lang="ko-KR" altLang="en-US" sz="900" dirty="0" err="1" smtClean="0"/>
                        <a:t>푸터관리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96587"/>
              </p:ext>
            </p:extLst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568519" y="111543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신상품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821443" y="1413629"/>
            <a:ext cx="7044223" cy="48325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30785" y="1548835"/>
            <a:ext cx="1653867" cy="4697392"/>
            <a:chOff x="730785" y="1548835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730785" y="1548835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63271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 smtClean="0"/>
                <a:t>관리자계정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195170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48215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133" y="513509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45834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267411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/>
                <a:t>슬라이드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99729" y="2309324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2582060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대표카테고리</a:t>
              </a:r>
              <a:endParaRPr lang="ko-KR" altLang="en-US" sz="1000" b="0" dirty="0"/>
            </a:p>
          </p:txBody>
        </p:sp>
        <p:sp>
          <p:nvSpPr>
            <p:cNvPr id="7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89718" y="2613439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55" y="291438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베스트상품</a:t>
              </a:r>
              <a:endParaRPr lang="ko-KR" altLang="en-US" sz="1000" b="0" dirty="0"/>
            </a:p>
          </p:txBody>
        </p:sp>
        <p:sp>
          <p:nvSpPr>
            <p:cNvPr id="7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294726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40" y="579614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1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99730" y="3252263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23233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팝업창</a:t>
              </a:r>
              <a:r>
                <a:rPr lang="ko-KR" altLang="en-US" sz="1000" dirty="0" smtClean="0"/>
                <a:t> 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3546784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신상품</a:t>
              </a:r>
              <a:endParaRPr lang="ko-KR" altLang="en-US" sz="1000" b="0" dirty="0"/>
            </a:p>
          </p:txBody>
        </p:sp>
        <p:sp>
          <p:nvSpPr>
            <p:cNvPr id="84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889718" y="358869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386143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이벤트</a:t>
              </a:r>
              <a:endParaRPr lang="ko-KR" altLang="en-US" sz="1000" b="0" dirty="0"/>
            </a:p>
          </p:txBody>
        </p:sp>
        <p:sp>
          <p:nvSpPr>
            <p:cNvPr id="86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879707" y="389281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44" y="419375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추천상품</a:t>
              </a:r>
              <a:endParaRPr lang="ko-KR" altLang="en-US" sz="1000" b="0" dirty="0"/>
            </a:p>
          </p:txBody>
        </p:sp>
        <p:sp>
          <p:nvSpPr>
            <p:cNvPr id="88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226638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889719" y="4531636"/>
              <a:ext cx="181641" cy="2013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233" y="4511705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>
                  <a:solidFill>
                    <a:srgbClr val="FF0000"/>
                  </a:solidFill>
                </a:rPr>
                <a:t>푸터관리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4381" r="417" b="32381"/>
          <a:stretch/>
        </p:blipFill>
        <p:spPr>
          <a:xfrm>
            <a:off x="2917713" y="2580200"/>
            <a:ext cx="6834756" cy="24587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917713" y="2879582"/>
            <a:ext cx="6647313" cy="1909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905550" y="2943737"/>
            <a:ext cx="68467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 </a:t>
            </a:r>
            <a:r>
              <a:rPr lang="en-US" altLang="ko-KR" sz="1000" dirty="0"/>
              <a:t>1</a:t>
            </a:r>
            <a:r>
              <a:rPr lang="ko-KR" altLang="en-US" sz="1000" dirty="0"/>
              <a:t>조 </a:t>
            </a:r>
            <a:r>
              <a:rPr lang="en-US" altLang="ko-KR" sz="1000" dirty="0"/>
              <a:t>(</a:t>
            </a:r>
            <a:r>
              <a:rPr lang="ko-KR" altLang="en-US" sz="1000" dirty="0"/>
              <a:t>목적</a:t>
            </a:r>
            <a:r>
              <a:rPr lang="en-US" altLang="ko-KR" sz="1000" dirty="0"/>
              <a:t>) </a:t>
            </a:r>
          </a:p>
          <a:p>
            <a:r>
              <a:rPr lang="ko-KR" altLang="en-US" sz="1000" dirty="0"/>
              <a:t>이 약관은 </a:t>
            </a:r>
            <a:r>
              <a:rPr lang="en-US" altLang="ko-KR" sz="1000" dirty="0"/>
              <a:t>(</a:t>
            </a:r>
            <a:r>
              <a:rPr lang="ko-KR" altLang="en-US" sz="1000" dirty="0"/>
              <a:t>주</a:t>
            </a:r>
            <a:r>
              <a:rPr lang="en-US" altLang="ko-KR" sz="1000" dirty="0"/>
              <a:t>)</a:t>
            </a:r>
            <a:r>
              <a:rPr lang="ko-KR" altLang="en-US" sz="1000" dirty="0" err="1"/>
              <a:t>비엘스튜디오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이하 </a:t>
            </a:r>
            <a:r>
              <a:rPr lang="en-US" altLang="ko-KR" sz="1000" dirty="0"/>
              <a:t>"</a:t>
            </a:r>
            <a:r>
              <a:rPr lang="ko-KR" altLang="en-US" sz="1000" dirty="0"/>
              <a:t>회사</a:t>
            </a:r>
            <a:r>
              <a:rPr lang="en-US" altLang="ko-KR" sz="1000" dirty="0"/>
              <a:t>"</a:t>
            </a:r>
            <a:r>
              <a:rPr lang="ko-KR" altLang="en-US" sz="1000" dirty="0"/>
              <a:t>라 한다</a:t>
            </a:r>
            <a:r>
              <a:rPr lang="en-US" altLang="ko-KR" sz="1000" dirty="0"/>
              <a:t>)</a:t>
            </a:r>
            <a:r>
              <a:rPr lang="ko-KR" altLang="en-US" sz="1000" dirty="0"/>
              <a:t>이 운영하는 인터넷 </a:t>
            </a:r>
            <a:r>
              <a:rPr lang="ko-KR" altLang="en-US" sz="1000" dirty="0" smtClean="0"/>
              <a:t>쇼핑몰 </a:t>
            </a:r>
            <a:r>
              <a:rPr lang="en-US" altLang="ko-KR" sz="1000" dirty="0"/>
              <a:t>(</a:t>
            </a:r>
            <a:r>
              <a:rPr lang="ko-KR" altLang="en-US" sz="1000" dirty="0"/>
              <a:t>이하 </a:t>
            </a:r>
            <a:r>
              <a:rPr lang="en-US" altLang="ko-KR" sz="1000" dirty="0"/>
              <a:t>"</a:t>
            </a:r>
            <a:r>
              <a:rPr lang="ko-KR" altLang="en-US" sz="1000" dirty="0"/>
              <a:t>쇼핑몰</a:t>
            </a:r>
            <a:r>
              <a:rPr lang="en-US" altLang="ko-KR" sz="1000" dirty="0"/>
              <a:t>"</a:t>
            </a:r>
            <a:r>
              <a:rPr lang="ko-KR" altLang="en-US" sz="1000" dirty="0"/>
              <a:t>이라 한다</a:t>
            </a:r>
            <a:r>
              <a:rPr lang="en-US" altLang="ko-KR" sz="1000" dirty="0"/>
              <a:t>)</a:t>
            </a:r>
            <a:r>
              <a:rPr lang="ko-KR" altLang="en-US" sz="1000" dirty="0"/>
              <a:t>에서 </a:t>
            </a:r>
            <a:endParaRPr lang="en-US" altLang="ko-KR" sz="1000" dirty="0" smtClean="0"/>
          </a:p>
          <a:p>
            <a:r>
              <a:rPr lang="ko-KR" altLang="en-US" sz="1000" dirty="0" smtClean="0"/>
              <a:t>제공하는 </a:t>
            </a:r>
            <a:r>
              <a:rPr lang="ko-KR" altLang="en-US" sz="1000" dirty="0"/>
              <a:t>인터넷 관련 서비스</a:t>
            </a:r>
            <a:r>
              <a:rPr lang="en-US" altLang="ko-KR" sz="1000" dirty="0"/>
              <a:t>(</a:t>
            </a:r>
            <a:r>
              <a:rPr lang="ko-KR" altLang="en-US" sz="1000" dirty="0"/>
              <a:t>이하 </a:t>
            </a:r>
            <a:r>
              <a:rPr lang="en-US" altLang="ko-KR" sz="1000" dirty="0"/>
              <a:t>"</a:t>
            </a:r>
            <a:r>
              <a:rPr lang="ko-KR" altLang="en-US" sz="1000" dirty="0"/>
              <a:t>서비스</a:t>
            </a:r>
            <a:r>
              <a:rPr lang="en-US" altLang="ko-KR" sz="1000" dirty="0"/>
              <a:t>"</a:t>
            </a:r>
            <a:r>
              <a:rPr lang="ko-KR" altLang="en-US" sz="1000" dirty="0"/>
              <a:t>라 한다</a:t>
            </a:r>
            <a:r>
              <a:rPr lang="en-US" altLang="ko-KR" sz="1000" dirty="0"/>
              <a:t>)</a:t>
            </a:r>
            <a:r>
              <a:rPr lang="ko-KR" altLang="en-US" sz="1000" dirty="0"/>
              <a:t>를 이용함에 있어 쇼핑몰과 이용자의 권리</a:t>
            </a:r>
            <a:r>
              <a:rPr lang="en-US" altLang="ko-KR" sz="1000" dirty="0"/>
              <a:t>, </a:t>
            </a:r>
            <a:r>
              <a:rPr lang="ko-KR" altLang="en-US" sz="1000" dirty="0"/>
              <a:t>의무 및 책임사항을 </a:t>
            </a:r>
            <a:endParaRPr lang="en-US" altLang="ko-KR" sz="1000" dirty="0" smtClean="0"/>
          </a:p>
          <a:p>
            <a:r>
              <a:rPr lang="ko-KR" altLang="en-US" sz="1000" dirty="0" smtClean="0"/>
              <a:t>규정함을 </a:t>
            </a:r>
            <a:r>
              <a:rPr lang="ko-KR" altLang="en-US" sz="1000" dirty="0"/>
              <a:t>목적으로 합니다</a:t>
            </a:r>
            <a:r>
              <a:rPr lang="en-US" altLang="ko-KR" sz="1000" dirty="0"/>
              <a:t>. </a:t>
            </a:r>
          </a:p>
          <a:p>
            <a:r>
              <a:rPr lang="en-US" altLang="ko-KR" sz="1000" dirty="0"/>
              <a:t>PC</a:t>
            </a:r>
            <a:r>
              <a:rPr lang="ko-KR" altLang="en-US" sz="1000" dirty="0"/>
              <a:t>통신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무선 등을 이용하는 전자상거래에 대해서는 그 성질에 반하지 않는 한 이 약관을 준용합니다</a:t>
            </a:r>
            <a:r>
              <a:rPr lang="en-US" altLang="ko-KR" sz="1000" dirty="0"/>
              <a:t>. </a:t>
            </a:r>
          </a:p>
          <a:p>
            <a:endParaRPr lang="en-US" altLang="ko-KR" sz="1000" dirty="0"/>
          </a:p>
          <a:p>
            <a:r>
              <a:rPr lang="ko-KR" altLang="en-US" sz="1000" dirty="0"/>
              <a:t>제 </a:t>
            </a:r>
            <a:r>
              <a:rPr lang="en-US" altLang="ko-KR" sz="1000" dirty="0"/>
              <a:t>2</a:t>
            </a:r>
            <a:r>
              <a:rPr lang="ko-KR" altLang="en-US" sz="1000" dirty="0"/>
              <a:t>조 </a:t>
            </a:r>
            <a:r>
              <a:rPr lang="en-US" altLang="ko-KR" sz="1000" dirty="0"/>
              <a:t>(</a:t>
            </a:r>
            <a:r>
              <a:rPr lang="ko-KR" altLang="en-US" sz="1000" dirty="0"/>
              <a:t>정의</a:t>
            </a:r>
            <a:r>
              <a:rPr lang="en-US" altLang="ko-KR" sz="1000" dirty="0"/>
              <a:t>) </a:t>
            </a:r>
          </a:p>
          <a:p>
            <a:r>
              <a:rPr lang="en-US" altLang="ko-KR" sz="1000" dirty="0"/>
              <a:t>01."</a:t>
            </a:r>
            <a:r>
              <a:rPr lang="ko-KR" altLang="en-US" sz="1000" dirty="0"/>
              <a:t>쇼핑몰</a:t>
            </a:r>
            <a:r>
              <a:rPr lang="en-US" altLang="ko-KR" sz="1000" dirty="0"/>
              <a:t>" </a:t>
            </a:r>
            <a:r>
              <a:rPr lang="ko-KR" altLang="en-US" sz="1000" dirty="0"/>
              <a:t>이란 회사가 재화 또는 용역</a:t>
            </a:r>
            <a:r>
              <a:rPr lang="en-US" altLang="ko-KR" sz="1000" dirty="0"/>
              <a:t>(</a:t>
            </a:r>
            <a:r>
              <a:rPr lang="ko-KR" altLang="en-US" sz="1000" dirty="0"/>
              <a:t>이하 </a:t>
            </a:r>
            <a:r>
              <a:rPr lang="en-US" altLang="ko-KR" sz="1000" dirty="0"/>
              <a:t>"</a:t>
            </a:r>
            <a:r>
              <a:rPr lang="ko-KR" altLang="en-US" sz="1000" dirty="0" err="1"/>
              <a:t>재화등</a:t>
            </a:r>
            <a:r>
              <a:rPr lang="en-US" altLang="ko-KR" sz="1000" dirty="0"/>
              <a:t>"</a:t>
            </a:r>
            <a:r>
              <a:rPr lang="ko-KR" altLang="en-US" sz="1000" dirty="0"/>
              <a:t>이라 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이용자에게 제공하기 위하여 컴퓨터 등 </a:t>
            </a:r>
            <a:endParaRPr lang="en-US" altLang="ko-KR" sz="1000" dirty="0" smtClean="0"/>
          </a:p>
          <a:p>
            <a:r>
              <a:rPr lang="ko-KR" altLang="en-US" sz="1000" dirty="0" smtClean="0"/>
              <a:t>정보통신설비를 </a:t>
            </a:r>
            <a:r>
              <a:rPr lang="ko-KR" altLang="en-US" sz="1000" dirty="0"/>
              <a:t>이용하여 </a:t>
            </a:r>
            <a:r>
              <a:rPr lang="ko-KR" altLang="en-US" sz="1000" dirty="0" err="1"/>
              <a:t>재화등을</a:t>
            </a:r>
            <a:r>
              <a:rPr lang="ko-KR" altLang="en-US" sz="1000" dirty="0"/>
              <a:t> 거래할 수 있도록 설정한 가상의 영업장을 말하며</a:t>
            </a:r>
            <a:r>
              <a:rPr lang="en-US" altLang="ko-KR" sz="1000" dirty="0"/>
              <a:t>, </a:t>
            </a:r>
            <a:endParaRPr lang="en-US" altLang="ko-KR" sz="1000" dirty="0" smtClean="0"/>
          </a:p>
          <a:p>
            <a:r>
              <a:rPr lang="ko-KR" altLang="en-US" sz="1000" dirty="0" smtClean="0"/>
              <a:t>아울러 </a:t>
            </a:r>
            <a:r>
              <a:rPr lang="ko-KR" altLang="en-US" sz="1000" dirty="0" err="1"/>
              <a:t>사이버몰을</a:t>
            </a:r>
            <a:r>
              <a:rPr lang="ko-KR" altLang="en-US" sz="1000" dirty="0"/>
              <a:t> 운영하는 사업자의 의미로도 사용합니다</a:t>
            </a:r>
            <a:r>
              <a:rPr lang="en-US" altLang="ko-KR" sz="1000" dirty="0"/>
              <a:t>. </a:t>
            </a:r>
          </a:p>
          <a:p>
            <a:r>
              <a:rPr lang="en-US" altLang="ko-KR" sz="1000" dirty="0"/>
              <a:t>02."</a:t>
            </a:r>
            <a:r>
              <a:rPr lang="ko-KR" altLang="en-US" sz="1000" dirty="0"/>
              <a:t>이용자</a:t>
            </a:r>
            <a:r>
              <a:rPr lang="en-US" altLang="ko-KR" sz="1000" dirty="0"/>
              <a:t>"</a:t>
            </a:r>
            <a:r>
              <a:rPr lang="ko-KR" altLang="en-US" sz="1000" dirty="0"/>
              <a:t>란 쇼핑몰에 접속하여 이 약관에 따라 쇼핑몰이 제공하는 서비스를 받는 회원 및 비회원을 말합니다</a:t>
            </a:r>
            <a:r>
              <a:rPr lang="en-US" altLang="ko-KR" sz="1000" dirty="0"/>
              <a:t>.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5934C7F-31DA-421E-9E70-07454AF62A05}"/>
              </a:ext>
            </a:extLst>
          </p:cNvPr>
          <p:cNvSpPr/>
          <p:nvPr/>
        </p:nvSpPr>
        <p:spPr>
          <a:xfrm>
            <a:off x="3864598" y="291666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404520" y="5179619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수정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298951" y="508389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89172" y="518641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삭제</a:t>
            </a:r>
            <a:endParaRPr lang="ko-KR" altLang="en-US" sz="900" dirty="0"/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83603" y="50906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9008221" y="5179619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902652" y="508389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46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카테고리관리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4626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목록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삭제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순서는 등록 순으로 출력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할 시 순서 바뀜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중분류 리스트로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49046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2308500" y="1481447"/>
            <a:ext cx="7137649" cy="4768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Group 858">
            <a:extLst>
              <a:ext uri="{FF2B5EF4-FFF2-40B4-BE49-F238E27FC236}">
                <a16:creationId xmlns:a16="http://schemas.microsoft.com/office/drawing/2014/main" xmlns="" id="{DBD61B98-4F2D-4692-A386-A1AECC9C38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7803" y="2077718"/>
          <a:ext cx="4731741" cy="3456104"/>
        </p:xfrm>
        <a:graphic>
          <a:graphicData uri="http://schemas.openxmlformats.org/drawingml/2006/table">
            <a:tbl>
              <a:tblPr/>
              <a:tblGrid>
                <a:gridCol w="12391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92593">
                  <a:extLst>
                    <a:ext uri="{9D8B030D-6E8A-4147-A177-3AD203B41FA5}">
                      <a16:colId xmlns:a16="http://schemas.microsoft.com/office/drawing/2014/main" xmlns="" val="4046911273"/>
                    </a:ext>
                  </a:extLst>
                </a:gridCol>
              </a:tblGrid>
              <a:tr h="24502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대카테고리명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sng" dirty="0" smtClean="0">
                          <a:solidFill>
                            <a:srgbClr val="0070C0"/>
                          </a:solidFill>
                        </a:rPr>
                        <a:t>강아지</a:t>
                      </a:r>
                      <a:endParaRPr lang="ko-KR" altLang="en-US" sz="1200" i="0" u="sng" dirty="0">
                        <a:solidFill>
                          <a:srgbClr val="0070C0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sng" dirty="0" smtClean="0">
                          <a:solidFill>
                            <a:srgbClr val="0070C0"/>
                          </a:solidFill>
                        </a:rPr>
                        <a:t>고양이</a:t>
                      </a:r>
                      <a:endParaRPr lang="ko-KR" altLang="en-US" sz="1200" i="0" u="sng" dirty="0">
                        <a:solidFill>
                          <a:srgbClr val="0070C0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sng" dirty="0" err="1" smtClean="0">
                          <a:solidFill>
                            <a:srgbClr val="0070C0"/>
                          </a:solidFill>
                        </a:rPr>
                        <a:t>그외동물</a:t>
                      </a:r>
                      <a:endParaRPr lang="ko-KR" altLang="en-US" sz="1200" i="0" u="sng" dirty="0">
                        <a:solidFill>
                          <a:srgbClr val="0070C0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337552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79" name="사각형: 둥근 모서리 93">
            <a:extLst>
              <a:ext uri="{FF2B5EF4-FFF2-40B4-BE49-F238E27FC236}">
                <a16:creationId xmlns:a16="http://schemas.microsoft.com/office/drawing/2014/main" xmlns="" id="{E0E7ED61-85CE-40F8-A828-B8726D9E5F56}"/>
              </a:ext>
            </a:extLst>
          </p:cNvPr>
          <p:cNvSpPr/>
          <p:nvPr/>
        </p:nvSpPr>
        <p:spPr>
          <a:xfrm>
            <a:off x="7569364" y="2350683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수정</a:t>
            </a:r>
            <a:endParaRPr lang="ko-KR" altLang="en-US" sz="700" dirty="0"/>
          </a:p>
        </p:txBody>
      </p:sp>
      <p:sp>
        <p:nvSpPr>
          <p:cNvPr id="81" name="사각형: 둥근 모서리 99">
            <a:extLst>
              <a:ext uri="{FF2B5EF4-FFF2-40B4-BE49-F238E27FC236}">
                <a16:creationId xmlns:a16="http://schemas.microsoft.com/office/drawing/2014/main" xmlns="" id="{C54FABA9-4A58-47D6-BD1A-B7F924E0FA9D}"/>
              </a:ext>
            </a:extLst>
          </p:cNvPr>
          <p:cNvSpPr/>
          <p:nvPr/>
        </p:nvSpPr>
        <p:spPr>
          <a:xfrm>
            <a:off x="7569364" y="2750973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수정</a:t>
            </a:r>
            <a:endParaRPr lang="ko-KR" altLang="en-US" sz="700" dirty="0"/>
          </a:p>
        </p:txBody>
      </p:sp>
      <p:sp>
        <p:nvSpPr>
          <p:cNvPr id="83" name="사각형: 둥근 모서리 101">
            <a:extLst>
              <a:ext uri="{FF2B5EF4-FFF2-40B4-BE49-F238E27FC236}">
                <a16:creationId xmlns:a16="http://schemas.microsoft.com/office/drawing/2014/main" xmlns="" id="{D54146C1-8BD0-48D7-BFFD-CFA35F648008}"/>
              </a:ext>
            </a:extLst>
          </p:cNvPr>
          <p:cNvSpPr/>
          <p:nvPr/>
        </p:nvSpPr>
        <p:spPr>
          <a:xfrm>
            <a:off x="7569364" y="3134654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수정</a:t>
            </a:r>
            <a:endParaRPr lang="ko-KR" altLang="en-US" sz="70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446288" y="218674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5192166" y="5698753"/>
            <a:ext cx="1370316" cy="353568"/>
            <a:chOff x="5310900" y="5697010"/>
            <a:chExt cx="1370316" cy="353568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89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689178" y="1720952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624544" y="160391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375091" y="3466726"/>
            <a:ext cx="3194273" cy="1646604"/>
            <a:chOff x="5124490" y="3218877"/>
            <a:chExt cx="3194273" cy="1646604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5187928" y="3218877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xmlns="" id="{6879A77E-DCBC-42FF-BD9B-4ADC2C554EB3}"/>
                </a:ext>
              </a:extLst>
            </p:cNvPr>
            <p:cNvSpPr/>
            <p:nvPr/>
          </p:nvSpPr>
          <p:spPr>
            <a:xfrm>
              <a:off x="6096772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취소</a:t>
              </a:r>
              <a:endParaRPr lang="ko-KR" altLang="en-US" sz="1000" dirty="0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xmlns="" id="{E0E7ED61-85CE-40F8-A828-B8726D9E5F56}"/>
                </a:ext>
              </a:extLst>
            </p:cNvPr>
            <p:cNvSpPr/>
            <p:nvPr/>
          </p:nvSpPr>
          <p:spPr>
            <a:xfrm>
              <a:off x="6880049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삭제</a:t>
              </a: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FC97F9A0-09A0-4252-A332-7A8BCBF22E74}"/>
                </a:ext>
              </a:extLst>
            </p:cNvPr>
            <p:cNvSpPr/>
            <p:nvPr/>
          </p:nvSpPr>
          <p:spPr>
            <a:xfrm>
              <a:off x="5124490" y="3238002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48255" y="3708953"/>
              <a:ext cx="2256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삭제하시겠습니까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2957829" y="203029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4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6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8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857216" y="229844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93">
            <a:extLst>
              <a:ext uri="{FF2B5EF4-FFF2-40B4-BE49-F238E27FC236}">
                <a16:creationId xmlns:a16="http://schemas.microsoft.com/office/drawing/2014/main" xmlns="" id="{E0E7ED61-85CE-40F8-A828-B8726D9E5F56}"/>
              </a:ext>
            </a:extLst>
          </p:cNvPr>
          <p:cNvSpPr/>
          <p:nvPr/>
        </p:nvSpPr>
        <p:spPr>
          <a:xfrm>
            <a:off x="8059193" y="2349686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삭제</a:t>
            </a:r>
          </a:p>
        </p:txBody>
      </p:sp>
      <p:sp>
        <p:nvSpPr>
          <p:cNvPr id="58" name="사각형: 둥근 모서리 99">
            <a:extLst>
              <a:ext uri="{FF2B5EF4-FFF2-40B4-BE49-F238E27FC236}">
                <a16:creationId xmlns:a16="http://schemas.microsoft.com/office/drawing/2014/main" xmlns="" id="{C54FABA9-4A58-47D6-BD1A-B7F924E0FA9D}"/>
              </a:ext>
            </a:extLst>
          </p:cNvPr>
          <p:cNvSpPr/>
          <p:nvPr/>
        </p:nvSpPr>
        <p:spPr>
          <a:xfrm>
            <a:off x="8072837" y="2745277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삭제</a:t>
            </a:r>
          </a:p>
        </p:txBody>
      </p:sp>
      <p:sp>
        <p:nvSpPr>
          <p:cNvPr id="59" name="사각형: 둥근 모서리 101">
            <a:extLst>
              <a:ext uri="{FF2B5EF4-FFF2-40B4-BE49-F238E27FC236}">
                <a16:creationId xmlns:a16="http://schemas.microsoft.com/office/drawing/2014/main" xmlns="" id="{D54146C1-8BD0-48D7-BFFD-CFA35F648008}"/>
              </a:ext>
            </a:extLst>
          </p:cNvPr>
          <p:cNvSpPr/>
          <p:nvPr/>
        </p:nvSpPr>
        <p:spPr>
          <a:xfrm>
            <a:off x="8060926" y="3125449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27194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92869" y="2117111"/>
            <a:ext cx="3303540" cy="329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2732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231431"/>
              </p:ext>
            </p:extLst>
          </p:nvPr>
        </p:nvGraphicFramePr>
        <p:xfrm>
          <a:off x="10161388" y="1208599"/>
          <a:ext cx="2030606" cy="3565633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513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화면과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같다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62467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509644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963724" y="2310356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107" y="2401558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>
                <a:solidFill>
                  <a:srgbClr val="FF0000"/>
                </a:solidFill>
              </a:rPr>
              <a:t> </a:t>
            </a:r>
            <a:r>
              <a:rPr lang="ko-KR" altLang="en-US" sz="1000" b="0" dirty="0">
                <a:solidFill>
                  <a:srgbClr val="FF0000"/>
                </a:solidFill>
              </a:rPr>
              <a:t>로그인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507757" y="3220006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A8E8ABB-E080-446D-9EA2-3AF5F7E2A26F}"/>
              </a:ext>
            </a:extLst>
          </p:cNvPr>
          <p:cNvSpPr/>
          <p:nvPr/>
        </p:nvSpPr>
        <p:spPr>
          <a:xfrm>
            <a:off x="5507757" y="3644336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86231" y="3220006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ID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B2FAEB-8F84-40BA-9804-CE06C63B3E44}"/>
              </a:ext>
            </a:extLst>
          </p:cNvPr>
          <p:cNvSpPr txBox="1"/>
          <p:nvPr/>
        </p:nvSpPr>
        <p:spPr>
          <a:xfrm>
            <a:off x="4886231" y="3621298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PW</a:t>
            </a:r>
            <a:endParaRPr lang="ko-KR" altLang="en-US" sz="11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D33CDDA7-7DEA-434C-8F4D-555F2C1AD0D6}"/>
              </a:ext>
            </a:extLst>
          </p:cNvPr>
          <p:cNvSpPr/>
          <p:nvPr/>
        </p:nvSpPr>
        <p:spPr>
          <a:xfrm>
            <a:off x="6302886" y="4111756"/>
            <a:ext cx="618877" cy="2511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LOGIN</a:t>
            </a:r>
            <a:endParaRPr lang="ko-KR" altLang="en-US" sz="900" dirty="0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246226" y="398591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850791" y="1840112"/>
            <a:ext cx="1404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로그인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107" y="2821589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dirty="0" smtClean="0"/>
              <a:t>회원가입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90045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카테고리 등록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목록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이전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3072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564314" y="1128008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상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842761" y="589198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</a:t>
            </a:r>
            <a:endParaRPr lang="ko-KR" altLang="en-US" sz="900" dirty="0"/>
          </a:p>
        </p:txBody>
      </p:sp>
      <p:sp>
        <p:nvSpPr>
          <p:cNvPr id="50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631689" y="5889210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700133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543620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39019" y="3495568"/>
            <a:ext cx="96759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카테고리명</a:t>
            </a:r>
            <a:endParaRPr lang="ko-KR" altLang="en-US" sz="1100" dirty="0"/>
          </a:p>
        </p:txBody>
      </p:sp>
      <p:sp>
        <p:nvSpPr>
          <p:cNvPr id="63" name="직사각형 62"/>
          <p:cNvSpPr/>
          <p:nvPr/>
        </p:nvSpPr>
        <p:spPr>
          <a:xfrm>
            <a:off x="5072703" y="3495247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1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8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0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2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0712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카테고리 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이전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3072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564314" y="1128008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상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842761" y="589198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</a:p>
        </p:txBody>
      </p:sp>
      <p:sp>
        <p:nvSpPr>
          <p:cNvPr id="50" name="사각형: 둥근 모서리 75">
            <a:extLst>
              <a:ext uri="{FF2B5EF4-FFF2-40B4-BE49-F238E27FC236}">
                <a16:creationId xmlns:a16="http://schemas.microsoft.com/office/drawing/2014/main" xmlns="" id="{39EB18DA-DC82-4908-B4D1-A2F7EA442679}"/>
              </a:ext>
            </a:extLst>
          </p:cNvPr>
          <p:cNvSpPr/>
          <p:nvPr/>
        </p:nvSpPr>
        <p:spPr>
          <a:xfrm>
            <a:off x="8631689" y="5889210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700133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543620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07475" y="2212489"/>
            <a:ext cx="96759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카테고리명</a:t>
            </a:r>
            <a:endParaRPr lang="ko-KR" altLang="en-US" sz="1100" dirty="0"/>
          </a:p>
        </p:txBody>
      </p:sp>
      <p:sp>
        <p:nvSpPr>
          <p:cNvPr id="63" name="직사각형 62"/>
          <p:cNvSpPr/>
          <p:nvPr/>
        </p:nvSpPr>
        <p:spPr>
          <a:xfrm>
            <a:off x="5041159" y="2212168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1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8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0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2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719203" y="2935410"/>
            <a:ext cx="3194273" cy="1646604"/>
            <a:chOff x="4798777" y="3418561"/>
            <a:chExt cx="3194273" cy="1646604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862215" y="3418561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92">
              <a:extLst>
                <a:ext uri="{FF2B5EF4-FFF2-40B4-BE49-F238E27FC236}">
                  <a16:creationId xmlns:a16="http://schemas.microsoft.com/office/drawing/2014/main" xmlns="" id="{6879A77E-DCBC-42FF-BD9B-4ADC2C554EB3}"/>
                </a:ext>
              </a:extLst>
            </p:cNvPr>
            <p:cNvSpPr/>
            <p:nvPr/>
          </p:nvSpPr>
          <p:spPr>
            <a:xfrm>
              <a:off x="6081478" y="4555206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확</a:t>
              </a:r>
              <a:r>
                <a:rPr lang="ko-KR" altLang="en-US" sz="1000" dirty="0"/>
                <a:t>인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FC97F9A0-09A0-4252-A332-7A8BCBF22E74}"/>
                </a:ext>
              </a:extLst>
            </p:cNvPr>
            <p:cNvSpPr/>
            <p:nvPr/>
          </p:nvSpPr>
          <p:spPr>
            <a:xfrm>
              <a:off x="4798777" y="3437686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08721" y="3798062"/>
              <a:ext cx="2256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수정되었습니다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895232" y="39997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96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화살표 1"/>
          <p:cNvSpPr/>
          <p:nvPr/>
        </p:nvSpPr>
        <p:spPr>
          <a:xfrm>
            <a:off x="2404144" y="1623418"/>
            <a:ext cx="276274" cy="283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카테고리관리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전화면으로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몰록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수정 창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삭제창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추가창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 닫기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49046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2308500" y="1481447"/>
            <a:ext cx="7137649" cy="4768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Group 858">
            <a:extLst>
              <a:ext uri="{FF2B5EF4-FFF2-40B4-BE49-F238E27FC236}">
                <a16:creationId xmlns:a16="http://schemas.microsoft.com/office/drawing/2014/main" xmlns="" id="{DBD61B98-4F2D-4692-A386-A1AECC9C38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6184" y="2107290"/>
          <a:ext cx="5184432" cy="3356639"/>
        </p:xfrm>
        <a:graphic>
          <a:graphicData uri="http://schemas.openxmlformats.org/drawingml/2006/table">
            <a:tbl>
              <a:tblPr/>
              <a:tblGrid>
                <a:gridCol w="4934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70910">
                  <a:extLst>
                    <a:ext uri="{9D8B030D-6E8A-4147-A177-3AD203B41FA5}">
                      <a16:colId xmlns:a16="http://schemas.microsoft.com/office/drawing/2014/main" xmlns="" val="4046911273"/>
                    </a:ext>
                  </a:extLst>
                </a:gridCol>
                <a:gridCol w="804672"/>
                <a:gridCol w="915416"/>
              </a:tblGrid>
              <a:tr h="20984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중카테고리명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사료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간식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생활 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훈련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패션 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err="1" smtClean="0">
                          <a:solidFill>
                            <a:schemeClr val="tx1"/>
                          </a:solidFill>
                        </a:rPr>
                        <a:t>악세사리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6944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4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6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8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3046184" y="1599000"/>
            <a:ext cx="1203634" cy="280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강아지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17598" y="1596906"/>
            <a:ext cx="354362" cy="285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flipV="1">
            <a:off x="3935891" y="1620195"/>
            <a:ext cx="298365" cy="2618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2965315" y="154620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6450397" y="226107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542501" y="565006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329158" y="227415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018564" y="3810727"/>
            <a:ext cx="5235224" cy="2096146"/>
            <a:chOff x="5124490" y="3218877"/>
            <a:chExt cx="3194273" cy="164660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187928" y="3218877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92">
              <a:extLst>
                <a:ext uri="{FF2B5EF4-FFF2-40B4-BE49-F238E27FC236}">
                  <a16:creationId xmlns:a16="http://schemas.microsoft.com/office/drawing/2014/main" xmlns="" id="{6879A77E-DCBC-42FF-BD9B-4ADC2C554EB3}"/>
                </a:ext>
              </a:extLst>
            </p:cNvPr>
            <p:cNvSpPr/>
            <p:nvPr/>
          </p:nvSpPr>
          <p:spPr>
            <a:xfrm>
              <a:off x="6096772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추가</a:t>
              </a:r>
              <a:endParaRPr lang="ko-KR" altLang="en-US" sz="1000" dirty="0"/>
            </a:p>
          </p:txBody>
        </p:sp>
        <p:sp>
          <p:nvSpPr>
            <p:cNvPr id="81" name="사각형: 둥근 모서리 93">
              <a:extLst>
                <a:ext uri="{FF2B5EF4-FFF2-40B4-BE49-F238E27FC236}">
                  <a16:creationId xmlns:a16="http://schemas.microsoft.com/office/drawing/2014/main" xmlns="" id="{E0E7ED61-85CE-40F8-A828-B8726D9E5F56}"/>
                </a:ext>
              </a:extLst>
            </p:cNvPr>
            <p:cNvSpPr/>
            <p:nvPr/>
          </p:nvSpPr>
          <p:spPr>
            <a:xfrm>
              <a:off x="6880049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취소</a:t>
              </a:r>
              <a:endParaRPr lang="ko-KR" altLang="en-US" sz="1000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xmlns="" id="{FC97F9A0-09A0-4252-A332-7A8BCBF22E74}"/>
                </a:ext>
              </a:extLst>
            </p:cNvPr>
            <p:cNvSpPr/>
            <p:nvPr/>
          </p:nvSpPr>
          <p:spPr>
            <a:xfrm>
              <a:off x="5124490" y="3238002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556370" y="4481834"/>
            <a:ext cx="100791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카테고리명</a:t>
            </a:r>
            <a:endParaRPr lang="ko-KR" altLang="en-US" sz="1100" dirty="0"/>
          </a:p>
        </p:txBody>
      </p:sp>
      <p:sp>
        <p:nvSpPr>
          <p:cNvPr id="85" name="직사각형 84"/>
          <p:cNvSpPr/>
          <p:nvPr/>
        </p:nvSpPr>
        <p:spPr>
          <a:xfrm>
            <a:off x="3690054" y="4481514"/>
            <a:ext cx="3166373" cy="2764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2366440" y="152958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500950" y="553848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476711" y="51102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4850697" y="51102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98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화살표 1"/>
          <p:cNvSpPr/>
          <p:nvPr/>
        </p:nvSpPr>
        <p:spPr>
          <a:xfrm>
            <a:off x="2404144" y="1623418"/>
            <a:ext cx="276274" cy="283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카테고리관리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창닫기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49046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2308500" y="1481447"/>
            <a:ext cx="7137649" cy="4768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Group 858">
            <a:extLst>
              <a:ext uri="{FF2B5EF4-FFF2-40B4-BE49-F238E27FC236}">
                <a16:creationId xmlns:a16="http://schemas.microsoft.com/office/drawing/2014/main" xmlns="" id="{DBD61B98-4F2D-4692-A386-A1AECC9C38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6184" y="2107290"/>
          <a:ext cx="5184432" cy="3356639"/>
        </p:xfrm>
        <a:graphic>
          <a:graphicData uri="http://schemas.openxmlformats.org/drawingml/2006/table">
            <a:tbl>
              <a:tblPr/>
              <a:tblGrid>
                <a:gridCol w="4934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70910">
                  <a:extLst>
                    <a:ext uri="{9D8B030D-6E8A-4147-A177-3AD203B41FA5}">
                      <a16:colId xmlns:a16="http://schemas.microsoft.com/office/drawing/2014/main" xmlns="" val="4046911273"/>
                    </a:ext>
                  </a:extLst>
                </a:gridCol>
                <a:gridCol w="804672"/>
                <a:gridCol w="915416"/>
              </a:tblGrid>
              <a:tr h="20984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중카테고리명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사료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간식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생활 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훈련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패션 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err="1" smtClean="0">
                          <a:solidFill>
                            <a:schemeClr val="tx1"/>
                          </a:solidFill>
                        </a:rPr>
                        <a:t>악세사리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6944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4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6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8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3046184" y="1599000"/>
            <a:ext cx="1203634" cy="280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강아지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17598" y="1596906"/>
            <a:ext cx="354362" cy="285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flipV="1">
            <a:off x="3935891" y="1620195"/>
            <a:ext cx="298365" cy="2618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542501" y="565006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grpSp>
        <p:nvGrpSpPr>
          <p:cNvPr id="71" name="그룹 70"/>
          <p:cNvGrpSpPr/>
          <p:nvPr/>
        </p:nvGrpSpPr>
        <p:grpSpPr>
          <a:xfrm>
            <a:off x="1934622" y="3906848"/>
            <a:ext cx="5131253" cy="2096146"/>
            <a:chOff x="5187928" y="3218877"/>
            <a:chExt cx="3130835" cy="164660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187928" y="3218877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92">
              <a:extLst>
                <a:ext uri="{FF2B5EF4-FFF2-40B4-BE49-F238E27FC236}">
                  <a16:creationId xmlns:a16="http://schemas.microsoft.com/office/drawing/2014/main" xmlns="" id="{6879A77E-DCBC-42FF-BD9B-4ADC2C554EB3}"/>
                </a:ext>
              </a:extLst>
            </p:cNvPr>
            <p:cNvSpPr/>
            <p:nvPr/>
          </p:nvSpPr>
          <p:spPr>
            <a:xfrm>
              <a:off x="6096772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수정</a:t>
              </a:r>
              <a:endParaRPr lang="ko-KR" altLang="en-US" sz="1000" dirty="0"/>
            </a:p>
          </p:txBody>
        </p:sp>
        <p:sp>
          <p:nvSpPr>
            <p:cNvPr id="81" name="사각형: 둥근 모서리 93">
              <a:extLst>
                <a:ext uri="{FF2B5EF4-FFF2-40B4-BE49-F238E27FC236}">
                  <a16:creationId xmlns:a16="http://schemas.microsoft.com/office/drawing/2014/main" xmlns="" id="{E0E7ED61-85CE-40F8-A828-B8726D9E5F56}"/>
                </a:ext>
              </a:extLst>
            </p:cNvPr>
            <p:cNvSpPr/>
            <p:nvPr/>
          </p:nvSpPr>
          <p:spPr>
            <a:xfrm>
              <a:off x="6880049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취소</a:t>
              </a:r>
              <a:endParaRPr lang="ko-KR" altLang="en-US" sz="1000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68457" y="4577955"/>
            <a:ext cx="100791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카테고리명</a:t>
            </a:r>
            <a:endParaRPr lang="ko-KR" altLang="en-US" sz="1100" dirty="0"/>
          </a:p>
        </p:txBody>
      </p:sp>
      <p:sp>
        <p:nvSpPr>
          <p:cNvPr id="85" name="직사각형 84"/>
          <p:cNvSpPr/>
          <p:nvPr/>
        </p:nvSpPr>
        <p:spPr>
          <a:xfrm>
            <a:off x="3502141" y="4577635"/>
            <a:ext cx="3166373" cy="2764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366364" y="519013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4645890" y="52063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13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화살표 1"/>
          <p:cNvSpPr/>
          <p:nvPr/>
        </p:nvSpPr>
        <p:spPr>
          <a:xfrm>
            <a:off x="2404144" y="1623418"/>
            <a:ext cx="276274" cy="283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카테고리관리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확인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취소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49046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2308500" y="1481447"/>
            <a:ext cx="7137649" cy="4768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Group 858">
            <a:extLst>
              <a:ext uri="{FF2B5EF4-FFF2-40B4-BE49-F238E27FC236}">
                <a16:creationId xmlns:a16="http://schemas.microsoft.com/office/drawing/2014/main" xmlns="" id="{DBD61B98-4F2D-4692-A386-A1AECC9C38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6184" y="2107290"/>
          <a:ext cx="5184432" cy="3356639"/>
        </p:xfrm>
        <a:graphic>
          <a:graphicData uri="http://schemas.openxmlformats.org/drawingml/2006/table">
            <a:tbl>
              <a:tblPr/>
              <a:tblGrid>
                <a:gridCol w="4934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70910">
                  <a:extLst>
                    <a:ext uri="{9D8B030D-6E8A-4147-A177-3AD203B41FA5}">
                      <a16:colId xmlns:a16="http://schemas.microsoft.com/office/drawing/2014/main" xmlns="" val="4046911273"/>
                    </a:ext>
                  </a:extLst>
                </a:gridCol>
                <a:gridCol w="804672"/>
                <a:gridCol w="915416"/>
              </a:tblGrid>
              <a:tr h="20984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중카테고리명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사료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간식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생활 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훈련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smtClean="0">
                          <a:solidFill>
                            <a:schemeClr val="tx1"/>
                          </a:solidFill>
                        </a:rPr>
                        <a:t>패션 </a:t>
                      </a:r>
                      <a:r>
                        <a:rPr lang="en-US" altLang="ko-KR" sz="1200" i="0" u="none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i="0" u="none" dirty="0" err="1" smtClean="0">
                          <a:solidFill>
                            <a:schemeClr val="tx1"/>
                          </a:solidFill>
                        </a:rPr>
                        <a:t>악세사리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6944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4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6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8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3046184" y="1599000"/>
            <a:ext cx="1203634" cy="280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강아지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17598" y="1596906"/>
            <a:ext cx="354362" cy="285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flipV="1">
            <a:off x="3935891" y="1620195"/>
            <a:ext cx="298365" cy="2618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542501" y="565006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4056359" y="3487178"/>
            <a:ext cx="3130835" cy="16466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92">
            <a:extLst>
              <a:ext uri="{FF2B5EF4-FFF2-40B4-BE49-F238E27FC236}">
                <a16:creationId xmlns:a16="http://schemas.microsoft.com/office/drawing/2014/main" xmlns="" id="{6879A77E-DCBC-42FF-BD9B-4ADC2C554EB3}"/>
              </a:ext>
            </a:extLst>
          </p:cNvPr>
          <p:cNvSpPr/>
          <p:nvPr/>
        </p:nvSpPr>
        <p:spPr>
          <a:xfrm>
            <a:off x="4998856" y="4596921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확</a:t>
            </a:r>
            <a:r>
              <a:rPr lang="ko-KR" altLang="en-US" sz="1000" dirty="0"/>
              <a:t>인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619985" y="3866953"/>
            <a:ext cx="22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삭제하시겠습니까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8" name="사각형: 둥근 모서리 92">
            <a:extLst>
              <a:ext uri="{FF2B5EF4-FFF2-40B4-BE49-F238E27FC236}">
                <a16:creationId xmlns:a16="http://schemas.microsoft.com/office/drawing/2014/main" xmlns="" id="{6879A77E-DCBC-42FF-BD9B-4ADC2C554EB3}"/>
              </a:ext>
            </a:extLst>
          </p:cNvPr>
          <p:cNvSpPr/>
          <p:nvPr/>
        </p:nvSpPr>
        <p:spPr>
          <a:xfrm>
            <a:off x="5813194" y="4589158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취소</a:t>
            </a:r>
            <a:endParaRPr lang="ko-KR" altLang="en-US" sz="10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4892184" y="452461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698951" y="452461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35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화살표 1"/>
          <p:cNvSpPr/>
          <p:nvPr/>
        </p:nvSpPr>
        <p:spPr>
          <a:xfrm>
            <a:off x="2404144" y="1623418"/>
            <a:ext cx="276274" cy="283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카테고리관리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전화면으로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수정창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삭제창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수정창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397BA6-B1E6-44B7-A9B6-BBD561707EEC}"/>
              </a:ext>
            </a:extLst>
          </p:cNvPr>
          <p:cNvSpPr txBox="1"/>
          <p:nvPr/>
        </p:nvSpPr>
        <p:spPr>
          <a:xfrm>
            <a:off x="49046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 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2308500" y="1481447"/>
            <a:ext cx="7137649" cy="4768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Group 858">
            <a:extLst>
              <a:ext uri="{FF2B5EF4-FFF2-40B4-BE49-F238E27FC236}">
                <a16:creationId xmlns:a16="http://schemas.microsoft.com/office/drawing/2014/main" xmlns="" id="{DBD61B98-4F2D-4692-A386-A1AECC9C38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6184" y="2107290"/>
          <a:ext cx="5184432" cy="3356639"/>
        </p:xfrm>
        <a:graphic>
          <a:graphicData uri="http://schemas.openxmlformats.org/drawingml/2006/table">
            <a:tbl>
              <a:tblPr/>
              <a:tblGrid>
                <a:gridCol w="4934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70910">
                  <a:extLst>
                    <a:ext uri="{9D8B030D-6E8A-4147-A177-3AD203B41FA5}">
                      <a16:colId xmlns:a16="http://schemas.microsoft.com/office/drawing/2014/main" xmlns="" val="4046911273"/>
                    </a:ext>
                  </a:extLst>
                </a:gridCol>
                <a:gridCol w="804672"/>
                <a:gridCol w="915416"/>
              </a:tblGrid>
              <a:tr h="20984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중카테고리명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err="1" smtClean="0">
                          <a:solidFill>
                            <a:schemeClr val="tx1"/>
                          </a:solidFill>
                        </a:rPr>
                        <a:t>자견용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err="1" smtClean="0">
                          <a:solidFill>
                            <a:schemeClr val="tx1"/>
                          </a:solidFill>
                        </a:rPr>
                        <a:t>성견용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i="0" u="none" dirty="0" err="1" smtClean="0">
                          <a:solidFill>
                            <a:schemeClr val="tx1"/>
                          </a:solidFill>
                        </a:rPr>
                        <a:t>노견용</a:t>
                      </a:r>
                      <a:endParaRPr lang="ko-KR" altLang="en-US" sz="1200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rPr>
                        <a:t>4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i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유기농</a:t>
                      </a:r>
                      <a:endParaRPr lang="en-US" altLang="ko-KR" sz="1200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수정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u="sn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삭제</a:t>
                      </a: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33040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69446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:a16="http://schemas.microsoft.com/office/drawing/2014/main" xmlns="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:a16="http://schemas.microsoft.com/office/drawing/2014/main" xmlns="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:a16="http://schemas.microsoft.com/office/drawing/2014/main" xmlns="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:a16="http://schemas.microsoft.com/office/drawing/2014/main" xmlns="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xmlns="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:a16="http://schemas.microsoft.com/office/drawing/2014/main" xmlns="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카테고리관리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4" name="화살표: 오른쪽 3">
              <a:extLst>
                <a:ext uri="{FF2B5EF4-FFF2-40B4-BE49-F238E27FC236}">
                  <a16:creationId xmlns:a16="http://schemas.microsoft.com/office/drawing/2014/main" xmlns="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24">
              <a:extLst>
                <a:ext uri="{FF2B5EF4-FFF2-40B4-BE49-F238E27FC236}">
                  <a16:creationId xmlns:a16="http://schemas.microsoft.com/office/drawing/2014/main" xmlns="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76" name="화살표: 오른쪽 27">
              <a:extLst>
                <a:ext uri="{FF2B5EF4-FFF2-40B4-BE49-F238E27FC236}">
                  <a16:creationId xmlns:a16="http://schemas.microsoft.com/office/drawing/2014/main" xmlns="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:a16="http://schemas.microsoft.com/office/drawing/2014/main" xmlns="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78" name="화살표: 오른쪽 29">
              <a:extLst>
                <a:ext uri="{FF2B5EF4-FFF2-40B4-BE49-F238E27FC236}">
                  <a16:creationId xmlns:a16="http://schemas.microsoft.com/office/drawing/2014/main" xmlns="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3046184" y="1599000"/>
            <a:ext cx="1203634" cy="280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사료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간식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17598" y="1596906"/>
            <a:ext cx="354362" cy="285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flipV="1">
            <a:off x="3935891" y="1620195"/>
            <a:ext cx="298365" cy="2618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2965315" y="154620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6450397" y="226107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542501" y="565006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329158" y="227415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2366440" y="150932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7378335" y="549155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50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상품등록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045266"/>
              </p:ext>
            </p:extLst>
          </p:nvPr>
        </p:nvGraphicFramePr>
        <p:xfrm>
          <a:off x="10161388" y="1208599"/>
          <a:ext cx="2030606" cy="32627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선택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찾기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여러장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선택가능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reset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+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버튼 클릭 시 사이즈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재고입력 창 추가 생성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사이즈는 생략 가능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창이 뜨고 확인 클릭 시 상품관리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76" y="408251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35457" y="113616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 등록 화면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106893" y="1515447"/>
            <a:ext cx="6339256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842761" y="589198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</a:t>
            </a:r>
            <a:endParaRPr lang="ko-KR" altLang="en-US" sz="900" dirty="0"/>
          </a:p>
        </p:txBody>
      </p:sp>
      <p:sp>
        <p:nvSpPr>
          <p:cNvPr id="50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631689" y="5889210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700133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543620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57799" y="277202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상품명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525087" y="1651018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951576" y="1650677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6302" y="2787068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410338" y="3311253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9010518" y="32062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63505" y="386016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5769522" y="4906628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53655" y="527032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38598" y="4944698"/>
            <a:ext cx="176784" cy="1941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246070" y="47521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96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10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10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10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0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10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10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10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10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카테고리관리</a:t>
              </a:r>
              <a:endParaRPr lang="ko-KR" altLang="en-US" sz="1000" b="0" dirty="0"/>
            </a:p>
          </p:txBody>
        </p:sp>
        <p:sp>
          <p:nvSpPr>
            <p:cNvPr id="10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상품등록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10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11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24">
            <a:extLst>
              <a:ext uri="{FF2B5EF4-FFF2-40B4-BE49-F238E27FC236}">
                <a16:creationId xmlns="" xmlns:a16="http://schemas.microsoft.com/office/drawing/2014/main" id="{94A589CD-DEA0-4B50-AA59-FD8739F6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" y="5713243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b="0" dirty="0" smtClean="0"/>
              <a:t>이용약관관리</a:t>
            </a:r>
            <a:endParaRPr lang="ko-KR" altLang="en-US" sz="1000" b="0" dirty="0"/>
          </a:p>
        </p:txBody>
      </p:sp>
      <p:sp>
        <p:nvSpPr>
          <p:cNvPr id="80" name="TextBox 79"/>
          <p:cNvSpPr txBox="1"/>
          <p:nvPr/>
        </p:nvSpPr>
        <p:spPr>
          <a:xfrm>
            <a:off x="4496302" y="1625304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강아지</a:t>
            </a:r>
            <a:endParaRPr lang="ko-KR" altLang="en-US" sz="13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246960" y="4374851"/>
            <a:ext cx="1997883" cy="10507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79433" y="451956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11466" y="4711527"/>
            <a:ext cx="2256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등록되었습니다</a:t>
            </a:r>
            <a:r>
              <a:rPr lang="en-US" altLang="ko-KR" sz="1500" dirty="0" smtClean="0">
                <a:solidFill>
                  <a:prstClr val="black"/>
                </a:solidFill>
              </a:rPr>
              <a:t>.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85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8466478" y="5077084"/>
            <a:ext cx="511069" cy="1980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white"/>
                </a:solidFill>
              </a:rPr>
              <a:t>확</a:t>
            </a:r>
            <a:r>
              <a:rPr lang="ko-KR" altLang="en-US" sz="1000" dirty="0">
                <a:solidFill>
                  <a:prstClr val="white"/>
                </a:solidFill>
              </a:rPr>
              <a:t>인</a:t>
            </a:r>
          </a:p>
        </p:txBody>
      </p:sp>
      <p:sp>
        <p:nvSpPr>
          <p:cNvPr id="86" name="이등변 삼각형 85"/>
          <p:cNvSpPr/>
          <p:nvPr/>
        </p:nvSpPr>
        <p:spPr>
          <a:xfrm flipV="1">
            <a:off x="8022413" y="1688814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614060" y="201908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1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505700" y="2019423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932189" y="2019082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476915" y="1993709"/>
            <a:ext cx="13692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패션</a:t>
            </a:r>
            <a:r>
              <a:rPr lang="en-US" altLang="ko-KR" sz="1300" dirty="0" smtClean="0"/>
              <a:t> / </a:t>
            </a:r>
            <a:r>
              <a:rPr lang="ko-KR" altLang="en-US" sz="1300" dirty="0" err="1" smtClean="0"/>
              <a:t>악세사리</a:t>
            </a:r>
            <a:endParaRPr lang="ko-KR" altLang="en-US" sz="1300" dirty="0"/>
          </a:p>
        </p:txBody>
      </p:sp>
      <p:sp>
        <p:nvSpPr>
          <p:cNvPr id="93" name="이등변 삼각형 92"/>
          <p:cNvSpPr/>
          <p:nvPr/>
        </p:nvSpPr>
        <p:spPr>
          <a:xfrm flipV="1">
            <a:off x="8003026" y="2057219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521259" y="2401019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947748" y="2400678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4492474" y="2375305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상의</a:t>
            </a:r>
            <a:endParaRPr lang="ko-KR" altLang="en-US" sz="1300" dirty="0"/>
          </a:p>
        </p:txBody>
      </p:sp>
      <p:sp>
        <p:nvSpPr>
          <p:cNvPr id="121" name="이등변 삼각형 120"/>
          <p:cNvSpPr/>
          <p:nvPr/>
        </p:nvSpPr>
        <p:spPr>
          <a:xfrm flipV="1">
            <a:off x="8018585" y="2438815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72252" y="2403121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소분류</a:t>
            </a:r>
            <a:endParaRPr lang="ko-KR" alt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472252" y="2047288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</a:t>
            </a:r>
            <a:r>
              <a:rPr lang="ko-KR" altLang="en-US" sz="1100" dirty="0" smtClean="0"/>
              <a:t>분류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458360" y="1664243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대</a:t>
            </a:r>
            <a:r>
              <a:rPr lang="ko-KR" altLang="en-US" sz="1100" dirty="0" err="1" smtClean="0"/>
              <a:t>분류</a:t>
            </a:r>
            <a:endParaRPr lang="ko-KR" alt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446827" y="3155009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상품사진</a:t>
            </a:r>
            <a:endParaRPr lang="ko-KR" altLang="en-US" sz="1100" dirty="0"/>
          </a:p>
        </p:txBody>
      </p:sp>
      <p:sp>
        <p:nvSpPr>
          <p:cNvPr id="127" name="직사각형 126"/>
          <p:cNvSpPr/>
          <p:nvPr/>
        </p:nvSpPr>
        <p:spPr>
          <a:xfrm>
            <a:off x="4496302" y="3155777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496302" y="3486240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422568" y="387980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원가</a:t>
            </a:r>
            <a:endParaRPr lang="ko-KR" altLang="en-US" sz="1100" dirty="0"/>
          </a:p>
        </p:txBody>
      </p:sp>
      <p:sp>
        <p:nvSpPr>
          <p:cNvPr id="130" name="TextBox 129"/>
          <p:cNvSpPr txBox="1"/>
          <p:nvPr/>
        </p:nvSpPr>
        <p:spPr>
          <a:xfrm>
            <a:off x="3422568" y="422310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판매가</a:t>
            </a:r>
            <a:endParaRPr lang="ko-KR" altLang="en-US" sz="1100" dirty="0"/>
          </a:p>
        </p:txBody>
      </p:sp>
      <p:sp>
        <p:nvSpPr>
          <p:cNvPr id="132" name="직사각형 131"/>
          <p:cNvSpPr/>
          <p:nvPr/>
        </p:nvSpPr>
        <p:spPr>
          <a:xfrm>
            <a:off x="4492092" y="389128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4491746" y="4221845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5763505" y="4215017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422568" y="4550851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사이즈</a:t>
            </a:r>
            <a:endParaRPr lang="ko-KR" altLang="en-US" sz="1100" dirty="0"/>
          </a:p>
        </p:txBody>
      </p:sp>
      <p:sp>
        <p:nvSpPr>
          <p:cNvPr id="136" name="직사각형 135"/>
          <p:cNvSpPr/>
          <p:nvPr/>
        </p:nvSpPr>
        <p:spPr>
          <a:xfrm>
            <a:off x="4506165" y="4564590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3422568" y="490821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재고</a:t>
            </a:r>
            <a:endParaRPr lang="ko-KR" altLang="en-US" sz="1100" dirty="0"/>
          </a:p>
        </p:txBody>
      </p:sp>
      <p:sp>
        <p:nvSpPr>
          <p:cNvPr id="138" name="직사각형 137"/>
          <p:cNvSpPr/>
          <p:nvPr/>
        </p:nvSpPr>
        <p:spPr>
          <a:xfrm>
            <a:off x="4491746" y="4931499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411021" y="5290856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적립률</a:t>
            </a:r>
            <a:endParaRPr lang="ko-KR" altLang="en-US" sz="1100" dirty="0"/>
          </a:p>
        </p:txBody>
      </p:sp>
      <p:sp>
        <p:nvSpPr>
          <p:cNvPr id="140" name="직사각형 139"/>
          <p:cNvSpPr/>
          <p:nvPr/>
        </p:nvSpPr>
        <p:spPr>
          <a:xfrm>
            <a:off x="4480765" y="528663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1" name="직선 화살표 연결선 140"/>
          <p:cNvCxnSpPr/>
          <p:nvPr/>
        </p:nvCxnSpPr>
        <p:spPr>
          <a:xfrm flipH="1" flipV="1">
            <a:off x="8144301" y="5270321"/>
            <a:ext cx="239636" cy="774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/>
          <p:cNvSpPr/>
          <p:nvPr/>
        </p:nvSpPr>
        <p:spPr>
          <a:xfrm>
            <a:off x="3335053" y="4506213"/>
            <a:ext cx="3204239" cy="739105"/>
          </a:xfrm>
          <a:prstGeom prst="frame">
            <a:avLst>
              <a:gd name="adj1" fmla="val 6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422568" y="5617000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상세설명</a:t>
            </a:r>
            <a:endParaRPr lang="ko-KR" altLang="en-US" sz="1100" dirty="0"/>
          </a:p>
        </p:txBody>
      </p:sp>
      <p:sp>
        <p:nvSpPr>
          <p:cNvPr id="143" name="직사각형 142"/>
          <p:cNvSpPr/>
          <p:nvPr/>
        </p:nvSpPr>
        <p:spPr>
          <a:xfrm>
            <a:off x="4466381" y="5630923"/>
            <a:ext cx="2780579" cy="5193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오른쪽 대괄호 143"/>
          <p:cNvSpPr/>
          <p:nvPr/>
        </p:nvSpPr>
        <p:spPr>
          <a:xfrm>
            <a:off x="8410338" y="1688814"/>
            <a:ext cx="93600" cy="93722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상품등록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9426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선택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찾기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reset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+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버튼 클릭 시 재고입력 창 추가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창이 뜨고 확인 클릭 시 상품관리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76" y="408251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35457" y="113616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 등록 화면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106893" y="1515447"/>
            <a:ext cx="6339256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842761" y="589198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</a:t>
            </a:r>
            <a:endParaRPr lang="ko-KR" altLang="en-US" sz="900" dirty="0"/>
          </a:p>
        </p:txBody>
      </p:sp>
      <p:sp>
        <p:nvSpPr>
          <p:cNvPr id="50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631689" y="5889210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700133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543620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57799" y="277202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상품명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525087" y="1651018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951576" y="1650677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6302" y="2787068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410338" y="3311253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9010518" y="32062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63505" y="386016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5769522" y="4614528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53655" y="497822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38598" y="4652598"/>
            <a:ext cx="176784" cy="1941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246070" y="44600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96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10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10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10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0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10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10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10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10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카테고리관리</a:t>
              </a:r>
              <a:endParaRPr lang="ko-KR" altLang="en-US" sz="1000" b="0" dirty="0"/>
            </a:p>
          </p:txBody>
        </p:sp>
        <p:sp>
          <p:nvSpPr>
            <p:cNvPr id="10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상품등록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10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상품관리</a:t>
              </a:r>
              <a:endParaRPr lang="ko-KR" altLang="en-US" sz="1000" b="0" dirty="0"/>
            </a:p>
          </p:txBody>
        </p:sp>
        <p:sp>
          <p:nvSpPr>
            <p:cNvPr id="11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24">
            <a:extLst>
              <a:ext uri="{FF2B5EF4-FFF2-40B4-BE49-F238E27FC236}">
                <a16:creationId xmlns="" xmlns:a16="http://schemas.microsoft.com/office/drawing/2014/main" id="{94A589CD-DEA0-4B50-AA59-FD8739F6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" y="5713243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b="0" dirty="0" smtClean="0"/>
              <a:t>이용약관관리</a:t>
            </a:r>
            <a:endParaRPr lang="ko-KR" altLang="en-US" sz="1000" b="0" dirty="0"/>
          </a:p>
        </p:txBody>
      </p:sp>
      <p:sp>
        <p:nvSpPr>
          <p:cNvPr id="80" name="TextBox 79"/>
          <p:cNvSpPr txBox="1"/>
          <p:nvPr/>
        </p:nvSpPr>
        <p:spPr>
          <a:xfrm>
            <a:off x="4496302" y="1625304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고양이</a:t>
            </a:r>
            <a:endParaRPr lang="ko-KR" altLang="en-US" sz="13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246960" y="4374851"/>
            <a:ext cx="1997883" cy="10507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79433" y="451956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11466" y="4711527"/>
            <a:ext cx="2256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등록되었습니다</a:t>
            </a:r>
            <a:r>
              <a:rPr lang="en-US" altLang="ko-KR" sz="1500" dirty="0" smtClean="0">
                <a:solidFill>
                  <a:prstClr val="black"/>
                </a:solidFill>
              </a:rPr>
              <a:t>.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85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8466478" y="5077084"/>
            <a:ext cx="511069" cy="1980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white"/>
                </a:solidFill>
              </a:rPr>
              <a:t>확</a:t>
            </a:r>
            <a:r>
              <a:rPr lang="ko-KR" altLang="en-US" sz="1000" dirty="0">
                <a:solidFill>
                  <a:prstClr val="white"/>
                </a:solidFill>
              </a:rPr>
              <a:t>인</a:t>
            </a:r>
          </a:p>
        </p:txBody>
      </p:sp>
      <p:sp>
        <p:nvSpPr>
          <p:cNvPr id="86" name="이등변 삼각형 85"/>
          <p:cNvSpPr/>
          <p:nvPr/>
        </p:nvSpPr>
        <p:spPr>
          <a:xfrm flipV="1">
            <a:off x="8022413" y="1688814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615340" y="203275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1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505700" y="2019423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932189" y="2019082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476915" y="1993709"/>
            <a:ext cx="10358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사료</a:t>
            </a:r>
            <a:r>
              <a:rPr lang="en-US" altLang="ko-KR" sz="1300" dirty="0" smtClean="0"/>
              <a:t> / </a:t>
            </a:r>
            <a:r>
              <a:rPr lang="ko-KR" altLang="en-US" sz="1300" dirty="0" smtClean="0"/>
              <a:t>간식</a:t>
            </a:r>
            <a:endParaRPr lang="ko-KR" altLang="en-US" sz="1300" dirty="0"/>
          </a:p>
        </p:txBody>
      </p:sp>
      <p:sp>
        <p:nvSpPr>
          <p:cNvPr id="93" name="이등변 삼각형 92"/>
          <p:cNvSpPr/>
          <p:nvPr/>
        </p:nvSpPr>
        <p:spPr>
          <a:xfrm flipV="1">
            <a:off x="8003026" y="2057219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521259" y="2401019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947748" y="2400678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4492474" y="2375305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/>
              <a:t>자묘용</a:t>
            </a:r>
            <a:endParaRPr lang="ko-KR" altLang="en-US" sz="1300" dirty="0"/>
          </a:p>
        </p:txBody>
      </p:sp>
      <p:sp>
        <p:nvSpPr>
          <p:cNvPr id="121" name="이등변 삼각형 120"/>
          <p:cNvSpPr/>
          <p:nvPr/>
        </p:nvSpPr>
        <p:spPr>
          <a:xfrm flipV="1">
            <a:off x="8018585" y="2438815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72252" y="2403121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소분류</a:t>
            </a:r>
            <a:endParaRPr lang="ko-KR" alt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472252" y="2047288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</a:t>
            </a:r>
            <a:r>
              <a:rPr lang="ko-KR" altLang="en-US" sz="1100" dirty="0" smtClean="0"/>
              <a:t>분류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458360" y="1664243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대</a:t>
            </a:r>
            <a:r>
              <a:rPr lang="ko-KR" altLang="en-US" sz="1100" dirty="0" err="1" smtClean="0"/>
              <a:t>분류</a:t>
            </a:r>
            <a:endParaRPr lang="ko-KR" alt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446827" y="3155009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상품사진</a:t>
            </a:r>
            <a:endParaRPr lang="ko-KR" altLang="en-US" sz="1100" dirty="0"/>
          </a:p>
        </p:txBody>
      </p:sp>
      <p:sp>
        <p:nvSpPr>
          <p:cNvPr id="127" name="직사각형 126"/>
          <p:cNvSpPr/>
          <p:nvPr/>
        </p:nvSpPr>
        <p:spPr>
          <a:xfrm>
            <a:off x="4496302" y="3155777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496302" y="3486240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422568" y="387980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원가</a:t>
            </a:r>
            <a:endParaRPr lang="ko-KR" altLang="en-US" sz="1100" dirty="0"/>
          </a:p>
        </p:txBody>
      </p:sp>
      <p:sp>
        <p:nvSpPr>
          <p:cNvPr id="130" name="TextBox 129"/>
          <p:cNvSpPr txBox="1"/>
          <p:nvPr/>
        </p:nvSpPr>
        <p:spPr>
          <a:xfrm>
            <a:off x="3422568" y="422310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판매가</a:t>
            </a:r>
            <a:endParaRPr lang="ko-KR" altLang="en-US" sz="1100" dirty="0"/>
          </a:p>
        </p:txBody>
      </p:sp>
      <p:sp>
        <p:nvSpPr>
          <p:cNvPr id="132" name="직사각형 131"/>
          <p:cNvSpPr/>
          <p:nvPr/>
        </p:nvSpPr>
        <p:spPr>
          <a:xfrm>
            <a:off x="4492092" y="389128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4491746" y="4221845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5763505" y="4215017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422568" y="461611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재고</a:t>
            </a:r>
            <a:endParaRPr lang="ko-KR" altLang="en-US" sz="1100" dirty="0"/>
          </a:p>
        </p:txBody>
      </p:sp>
      <p:sp>
        <p:nvSpPr>
          <p:cNvPr id="138" name="직사각형 137"/>
          <p:cNvSpPr/>
          <p:nvPr/>
        </p:nvSpPr>
        <p:spPr>
          <a:xfrm>
            <a:off x="4491746" y="4639399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411021" y="4998756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적립률</a:t>
            </a:r>
            <a:endParaRPr lang="ko-KR" altLang="en-US" sz="1100" dirty="0"/>
          </a:p>
        </p:txBody>
      </p:sp>
      <p:sp>
        <p:nvSpPr>
          <p:cNvPr id="140" name="직사각형 139"/>
          <p:cNvSpPr/>
          <p:nvPr/>
        </p:nvSpPr>
        <p:spPr>
          <a:xfrm>
            <a:off x="4480765" y="499453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1" name="직선 화살표 연결선 140"/>
          <p:cNvCxnSpPr/>
          <p:nvPr/>
        </p:nvCxnSpPr>
        <p:spPr>
          <a:xfrm flipH="1" flipV="1">
            <a:off x="8144301" y="5270321"/>
            <a:ext cx="239636" cy="774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422568" y="5324900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상세설명</a:t>
            </a:r>
            <a:endParaRPr lang="ko-KR" altLang="en-US" sz="1100" dirty="0"/>
          </a:p>
        </p:txBody>
      </p:sp>
      <p:sp>
        <p:nvSpPr>
          <p:cNvPr id="143" name="직사각형 142"/>
          <p:cNvSpPr/>
          <p:nvPr/>
        </p:nvSpPr>
        <p:spPr>
          <a:xfrm>
            <a:off x="4466381" y="5338823"/>
            <a:ext cx="2645379" cy="5193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대괄호 2"/>
          <p:cNvSpPr/>
          <p:nvPr/>
        </p:nvSpPr>
        <p:spPr>
          <a:xfrm>
            <a:off x="8410338" y="1688814"/>
            <a:ext cx="93600" cy="93722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17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상품관리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prstClr val="white"/>
                </a:solidFill>
              </a:rPr>
              <a:t>Description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상품 정보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상품 삭제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prstClr val="white"/>
                </a:solidFill>
              </a:rPr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67510" y="1112333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상품관리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757803" y="1326489"/>
            <a:ext cx="7056757" cy="51276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사각형: 둥근 모서리 100">
            <a:extLst>
              <a:ext uri="{FF2B5EF4-FFF2-40B4-BE49-F238E27FC236}">
                <a16:creationId xmlns="" xmlns:a16="http://schemas.microsoft.com/office/drawing/2014/main" id="{D404DD7E-A23C-4F69-881D-944641FD5D43}"/>
              </a:ext>
            </a:extLst>
          </p:cNvPr>
          <p:cNvSpPr/>
          <p:nvPr/>
        </p:nvSpPr>
        <p:spPr>
          <a:xfrm>
            <a:off x="8658973" y="4282379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수정</a:t>
            </a:r>
          </a:p>
        </p:txBody>
      </p:sp>
      <p:sp>
        <p:nvSpPr>
          <p:cNvPr id="89" name="사각형: 둥근 모서리 101">
            <a:extLst>
              <a:ext uri="{FF2B5EF4-FFF2-40B4-BE49-F238E27FC236}">
                <a16:creationId xmlns="" xmlns:a16="http://schemas.microsoft.com/office/drawing/2014/main" id="{D54146C1-8BD0-48D7-BFFD-CFA35F648008}"/>
              </a:ext>
            </a:extLst>
          </p:cNvPr>
          <p:cNvSpPr/>
          <p:nvPr/>
        </p:nvSpPr>
        <p:spPr>
          <a:xfrm>
            <a:off x="9165465" y="4282379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삭제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79975" y="1437096"/>
            <a:ext cx="2523837" cy="266175"/>
            <a:chOff x="3654438" y="1339215"/>
            <a:chExt cx="2523837" cy="266175"/>
          </a:xfrm>
        </p:grpSpPr>
        <p:sp>
          <p:nvSpPr>
            <p:cNvPr id="104" name="TextBox 103"/>
            <p:cNvSpPr txBox="1"/>
            <p:nvPr/>
          </p:nvSpPr>
          <p:spPr>
            <a:xfrm>
              <a:off x="3654438" y="1339215"/>
              <a:ext cx="80467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</a:rPr>
                <a:t>카테고리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466680" y="1339215"/>
              <a:ext cx="1711595" cy="26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이등변 삼각형 106"/>
            <p:cNvSpPr/>
            <p:nvPr/>
          </p:nvSpPr>
          <p:spPr>
            <a:xfrm flipV="1">
              <a:off x="5916523" y="1400022"/>
              <a:ext cx="201851" cy="14714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5996885" y="178943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1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442987" y="5804591"/>
            <a:ext cx="1370316" cy="353568"/>
            <a:chOff x="5310900" y="5697010"/>
            <a:chExt cx="1370316" cy="35356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111" name="타원 11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733920" y="275461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2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5153987" y="586704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4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8658973" y="4981117"/>
            <a:ext cx="2380821" cy="1100817"/>
            <a:chOff x="8531712" y="4693818"/>
            <a:chExt cx="2380821" cy="1100817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8531712" y="4693818"/>
              <a:ext cx="2093081" cy="11008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="" xmlns:a16="http://schemas.microsoft.com/office/drawing/2014/main" id="{FC97F9A0-09A0-4252-A332-7A8BCBF22E74}"/>
                </a:ext>
              </a:extLst>
            </p:cNvPr>
            <p:cNvSpPr/>
            <p:nvPr/>
          </p:nvSpPr>
          <p:spPr>
            <a:xfrm>
              <a:off x="8639381" y="4799074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</a:rPr>
                <a:t>3</a:t>
              </a: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655673" y="5082643"/>
              <a:ext cx="22568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prstClr val="black"/>
                  </a:solidFill>
                </a:rPr>
                <a:t>삭제하시겠습니까</a:t>
              </a:r>
              <a:r>
                <a:rPr lang="en-US" altLang="ko-KR" sz="1500" dirty="0">
                  <a:solidFill>
                    <a:prstClr val="black"/>
                  </a:solidFill>
                </a:rPr>
                <a:t>?</a:t>
              </a:r>
              <a:endParaRPr lang="ko-KR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en-US" altLang="ko-KR" sz="1000" dirty="0">
                  <a:solidFill>
                    <a:prstClr val="black"/>
                  </a:solidFill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</a:rPr>
                <a:t>로그 아웃</a:t>
              </a:r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 err="1">
                  <a:solidFill>
                    <a:prstClr val="black"/>
                  </a:solidFill>
                </a:rPr>
                <a:t>메인관리</a:t>
              </a:r>
              <a:endParaRPr lang="en-US" altLang="ko-KR" sz="1000" dirty="0">
                <a:solidFill>
                  <a:prstClr val="black"/>
                </a:solidFill>
              </a:endParaRPr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쇼핑 관리</a:t>
              </a:r>
            </a:p>
          </p:txBody>
        </p:sp>
        <p:sp>
          <p:nvSpPr>
            <p:cNvPr id="61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회원관리</a:t>
              </a:r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이벤트관리</a:t>
              </a: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문의관리</a:t>
              </a:r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매출관리</a:t>
              </a:r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공지사항</a:t>
              </a:r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후기</a:t>
              </a:r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주문관리</a:t>
              </a:r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카테고리관리</a:t>
              </a:r>
            </a:p>
          </p:txBody>
        </p:sp>
        <p:sp>
          <p:nvSpPr>
            <p:cNvPr id="69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prstClr val="black"/>
                  </a:solidFill>
                </a:rPr>
                <a:t>상품등록</a:t>
              </a:r>
            </a:p>
          </p:txBody>
        </p:sp>
        <p:sp>
          <p:nvSpPr>
            <p:cNvPr id="93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0000"/>
                  </a:solidFill>
                </a:rPr>
                <a:t>상품관리</a:t>
              </a:r>
            </a:p>
          </p:txBody>
        </p:sp>
        <p:sp>
          <p:nvSpPr>
            <p:cNvPr id="95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직사각형 24">
            <a:extLst>
              <a:ext uri="{FF2B5EF4-FFF2-40B4-BE49-F238E27FC236}">
                <a16:creationId xmlns="" xmlns:a16="http://schemas.microsoft.com/office/drawing/2014/main" id="{94A589CD-DEA0-4B50-AA59-FD8739F6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05" y="5705265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ko-KR" altLang="en-US" sz="1000" dirty="0">
                <a:solidFill>
                  <a:prstClr val="black"/>
                </a:solidFill>
              </a:rPr>
              <a:t>이용약관관리</a:t>
            </a:r>
          </a:p>
        </p:txBody>
      </p:sp>
      <p:sp>
        <p:nvSpPr>
          <p:cNvPr id="55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9167722" y="5789081"/>
            <a:ext cx="499058" cy="1802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white"/>
                </a:solidFill>
              </a:rPr>
              <a:t>확인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76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9817598" y="5789081"/>
            <a:ext cx="499058" cy="1802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white"/>
                </a:solidFill>
              </a:rPr>
              <a:t>취소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865045" y="2674065"/>
          <a:ext cx="5706036" cy="290986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59972"/>
                <a:gridCol w="808036"/>
                <a:gridCol w="961553"/>
                <a:gridCol w="552996"/>
                <a:gridCol w="539172"/>
                <a:gridCol w="608296"/>
                <a:gridCol w="508003"/>
                <a:gridCol w="634004"/>
                <a:gridCol w="634004"/>
              </a:tblGrid>
              <a:tr h="395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인덱스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카테고리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상품명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사이즈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원가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판매가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재고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/>
                        <a:t>적립률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상품설명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694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강아지</a:t>
                      </a:r>
                      <a:r>
                        <a:rPr lang="en-US" altLang="ko-KR" sz="1000" b="0" dirty="0" smtClean="0"/>
                        <a:t>&gt; </a:t>
                      </a:r>
                      <a:r>
                        <a:rPr lang="ko-KR" altLang="en-US" sz="1000" b="0" dirty="0" smtClean="0"/>
                        <a:t>패션</a:t>
                      </a:r>
                      <a:r>
                        <a:rPr lang="en-US" altLang="ko-KR" sz="1000" b="0" dirty="0" smtClean="0"/>
                        <a:t>/</a:t>
                      </a:r>
                      <a:r>
                        <a:rPr lang="ko-KR" altLang="en-US" sz="1000" b="0" dirty="0" err="1" smtClean="0"/>
                        <a:t>악세서리</a:t>
                      </a:r>
                      <a:r>
                        <a:rPr lang="en-US" altLang="ko-KR" sz="1000" b="0" dirty="0" smtClean="0"/>
                        <a:t>&gt; </a:t>
                      </a:r>
                      <a:r>
                        <a:rPr lang="ko-KR" altLang="en-US" sz="1000" b="0" dirty="0" smtClean="0"/>
                        <a:t>신발</a:t>
                      </a:r>
                      <a:r>
                        <a:rPr lang="en-US" altLang="ko-KR" sz="1000" b="0" dirty="0" smtClean="0"/>
                        <a:t>/</a:t>
                      </a:r>
                      <a:r>
                        <a:rPr lang="ko-KR" altLang="en-US" sz="1000" b="0" dirty="0" smtClean="0"/>
                        <a:t>양말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도그포즈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라텍스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포스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신발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11720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비가 오나 눈이 오나 </a:t>
                      </a:r>
                      <a:r>
                        <a:rPr lang="ko-KR" altLang="en-US" sz="1000" dirty="0" err="1" smtClean="0"/>
                        <a:t>걱정없이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~.</a:t>
                      </a:r>
                      <a:endParaRPr lang="ko-KR" altLang="en-US" sz="1000" dirty="0"/>
                    </a:p>
                  </a:txBody>
                  <a:tcPr/>
                </a:tc>
              </a:tr>
              <a:tr h="806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강아지</a:t>
                      </a:r>
                      <a:r>
                        <a:rPr lang="en-US" altLang="ko-KR" sz="1000" b="0" dirty="0" smtClean="0"/>
                        <a:t>&gt; </a:t>
                      </a:r>
                      <a:r>
                        <a:rPr lang="ko-KR" altLang="en-US" sz="1000" b="0" dirty="0" smtClean="0"/>
                        <a:t>패션</a:t>
                      </a:r>
                      <a:r>
                        <a:rPr lang="en-US" altLang="ko-KR" sz="1000" b="0" dirty="0" smtClean="0"/>
                        <a:t>/</a:t>
                      </a:r>
                      <a:r>
                        <a:rPr lang="ko-KR" altLang="en-US" sz="1000" b="0" dirty="0" err="1" smtClean="0"/>
                        <a:t>악세서리</a:t>
                      </a:r>
                      <a:r>
                        <a:rPr lang="en-US" altLang="ko-KR" sz="1000" b="0" dirty="0" smtClean="0"/>
                        <a:t>&gt; </a:t>
                      </a:r>
                      <a:r>
                        <a:rPr lang="ko-KR" altLang="en-US" sz="1000" b="0" dirty="0" smtClean="0"/>
                        <a:t>신발</a:t>
                      </a:r>
                      <a:r>
                        <a:rPr lang="en-US" altLang="ko-KR" sz="1000" b="0" dirty="0" smtClean="0"/>
                        <a:t>/</a:t>
                      </a:r>
                      <a:r>
                        <a:rPr lang="ko-KR" altLang="en-US" sz="1000" b="0" dirty="0" smtClean="0"/>
                        <a:t>양말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하트 양말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3780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발을 따뜻하게 </a:t>
                      </a:r>
                      <a:r>
                        <a:rPr lang="en-US" altLang="ko-KR" sz="1000" dirty="0" smtClean="0"/>
                        <a:t>~.</a:t>
                      </a:r>
                      <a:endParaRPr lang="ko-KR" altLang="en-US" sz="1000" dirty="0"/>
                    </a:p>
                  </a:txBody>
                  <a:tcPr/>
                </a:tc>
              </a:tr>
              <a:tr h="699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강아지</a:t>
                      </a:r>
                      <a:r>
                        <a:rPr lang="en-US" altLang="ko-KR" sz="1000" b="0" dirty="0" smtClean="0"/>
                        <a:t>&gt; </a:t>
                      </a:r>
                      <a:r>
                        <a:rPr lang="ko-KR" altLang="en-US" sz="1000" b="0" dirty="0" smtClean="0"/>
                        <a:t>패션</a:t>
                      </a:r>
                      <a:r>
                        <a:rPr lang="en-US" altLang="ko-KR" sz="1000" b="0" dirty="0" smtClean="0"/>
                        <a:t>/</a:t>
                      </a:r>
                      <a:r>
                        <a:rPr lang="ko-KR" altLang="en-US" sz="1000" b="0" dirty="0" err="1" smtClean="0"/>
                        <a:t>악세서리</a:t>
                      </a:r>
                      <a:r>
                        <a:rPr lang="en-US" altLang="ko-KR" sz="1000" b="0" dirty="0" smtClean="0"/>
                        <a:t>&gt; </a:t>
                      </a:r>
                      <a:r>
                        <a:rPr lang="ko-KR" altLang="en-US" sz="1000" b="0" dirty="0" smtClean="0"/>
                        <a:t>신발</a:t>
                      </a:r>
                      <a:r>
                        <a:rPr lang="en-US" altLang="ko-KR" sz="1000" b="0" dirty="0" smtClean="0"/>
                        <a:t>/</a:t>
                      </a:r>
                      <a:r>
                        <a:rPr lang="ko-KR" altLang="en-US" sz="1000" b="0" dirty="0" smtClean="0"/>
                        <a:t>양말</a:t>
                      </a:r>
                    </a:p>
                    <a:p>
                      <a:pPr algn="ctr"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하운드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애견 신발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빨강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12300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12300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67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2%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인조세무와 캔버스 원단으로 제작</a:t>
                      </a:r>
                      <a:r>
                        <a:rPr lang="en-US" altLang="ko-KR" sz="1000" b="0" dirty="0" smtClean="0"/>
                        <a:t>~.</a:t>
                      </a:r>
                      <a:endParaRPr lang="ko-KR" altLang="en-US" sz="10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" name="사각형: 둥근 모서리 100">
            <a:extLst>
              <a:ext uri="{FF2B5EF4-FFF2-40B4-BE49-F238E27FC236}">
                <a16:creationId xmlns="" xmlns:a16="http://schemas.microsoft.com/office/drawing/2014/main" id="{D404DD7E-A23C-4F69-881D-944641FD5D43}"/>
              </a:ext>
            </a:extLst>
          </p:cNvPr>
          <p:cNvSpPr/>
          <p:nvPr/>
        </p:nvSpPr>
        <p:spPr>
          <a:xfrm>
            <a:off x="8650993" y="3028236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수정</a:t>
            </a:r>
          </a:p>
        </p:txBody>
      </p:sp>
      <p:sp>
        <p:nvSpPr>
          <p:cNvPr id="78" name="사각형: 둥근 모서리 101">
            <a:extLst>
              <a:ext uri="{FF2B5EF4-FFF2-40B4-BE49-F238E27FC236}">
                <a16:creationId xmlns="" xmlns:a16="http://schemas.microsoft.com/office/drawing/2014/main" id="{D54146C1-8BD0-48D7-BFFD-CFA35F648008}"/>
              </a:ext>
            </a:extLst>
          </p:cNvPr>
          <p:cNvSpPr/>
          <p:nvPr/>
        </p:nvSpPr>
        <p:spPr>
          <a:xfrm>
            <a:off x="9157485" y="3028236"/>
            <a:ext cx="393653" cy="161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삭제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324707" y="3249778"/>
            <a:ext cx="586657" cy="2007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9242919" y="275356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3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4646" y="14423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강아지</a:t>
            </a:r>
            <a:endParaRPr lang="ko-KR" altLang="en-US" sz="1100" dirty="0"/>
          </a:p>
        </p:txBody>
      </p:sp>
      <p:grpSp>
        <p:nvGrpSpPr>
          <p:cNvPr id="91" name="그룹 90"/>
          <p:cNvGrpSpPr/>
          <p:nvPr/>
        </p:nvGrpSpPr>
        <p:grpSpPr>
          <a:xfrm>
            <a:off x="3089521" y="1769524"/>
            <a:ext cx="2523837" cy="266175"/>
            <a:chOff x="3654438" y="1339215"/>
            <a:chExt cx="2523837" cy="266175"/>
          </a:xfrm>
        </p:grpSpPr>
        <p:sp>
          <p:nvSpPr>
            <p:cNvPr id="96" name="TextBox 95"/>
            <p:cNvSpPr txBox="1"/>
            <p:nvPr/>
          </p:nvSpPr>
          <p:spPr>
            <a:xfrm>
              <a:off x="3654438" y="1339215"/>
              <a:ext cx="80467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</a:rPr>
                <a:t>카테고리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466680" y="1339215"/>
              <a:ext cx="1711595" cy="26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이등변 삼각형 97"/>
            <p:cNvSpPr/>
            <p:nvPr/>
          </p:nvSpPr>
          <p:spPr>
            <a:xfrm flipV="1">
              <a:off x="5916523" y="1400022"/>
              <a:ext cx="201851" cy="14714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894192" y="1774732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패션 </a:t>
            </a:r>
            <a:r>
              <a:rPr lang="en-US" altLang="ko-KR" sz="1100" dirty="0" smtClean="0"/>
              <a:t>/ </a:t>
            </a:r>
            <a:r>
              <a:rPr lang="ko-KR" altLang="en-US" sz="1100" dirty="0" err="1" smtClean="0"/>
              <a:t>악세사리</a:t>
            </a:r>
            <a:endParaRPr lang="ko-KR" altLang="en-US" sz="11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3079975" y="2083810"/>
            <a:ext cx="2523837" cy="266175"/>
            <a:chOff x="3654438" y="1339215"/>
            <a:chExt cx="2523837" cy="266175"/>
          </a:xfrm>
        </p:grpSpPr>
        <p:sp>
          <p:nvSpPr>
            <p:cNvPr id="101" name="TextBox 100"/>
            <p:cNvSpPr txBox="1"/>
            <p:nvPr/>
          </p:nvSpPr>
          <p:spPr>
            <a:xfrm>
              <a:off x="3654438" y="1339215"/>
              <a:ext cx="80467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</a:rPr>
                <a:t>카테고리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466680" y="1339215"/>
              <a:ext cx="1711595" cy="26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이등변 삼각형 102"/>
            <p:cNvSpPr/>
            <p:nvPr/>
          </p:nvSpPr>
          <p:spPr>
            <a:xfrm flipV="1">
              <a:off x="5916523" y="1400022"/>
              <a:ext cx="201851" cy="14714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884646" y="2089018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신발 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양말</a:t>
            </a:r>
            <a:endParaRPr lang="ko-KR" altLang="en-US" sz="1100" dirty="0"/>
          </a:p>
        </p:txBody>
      </p:sp>
      <p:sp>
        <p:nvSpPr>
          <p:cNvPr id="109" name="오른쪽 대괄호 108"/>
          <p:cNvSpPr/>
          <p:nvPr/>
        </p:nvSpPr>
        <p:spPr>
          <a:xfrm>
            <a:off x="5772076" y="1435085"/>
            <a:ext cx="93600" cy="93722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상품등록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31027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선택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찾기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reset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+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버튼 클릭 시 사이즈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재고입력 창 추가 생성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사이즈는 생략 가능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 후 확인 클릭 시 상품관리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76" y="408251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35457" y="113616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등록 상품 수정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106893" y="1515447"/>
            <a:ext cx="6339256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842761" y="589198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수정</a:t>
            </a:r>
            <a:endParaRPr lang="ko-KR" altLang="en-US" sz="900" dirty="0"/>
          </a:p>
        </p:txBody>
      </p:sp>
      <p:sp>
        <p:nvSpPr>
          <p:cNvPr id="50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631689" y="5889210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700133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543620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57799" y="277202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상품명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525087" y="1651018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951576" y="1650677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6302" y="2787068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410338" y="3311253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9010518" y="32062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63505" y="386016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5769522" y="4906628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53655" y="527032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38598" y="4944698"/>
            <a:ext cx="176784" cy="1941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246070" y="47521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96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10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10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10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0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10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10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10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10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카테고리관리</a:t>
              </a:r>
              <a:endParaRPr lang="ko-KR" altLang="en-US" sz="1000" b="0" dirty="0"/>
            </a:p>
          </p:txBody>
        </p:sp>
        <p:sp>
          <p:nvSpPr>
            <p:cNvPr id="10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110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상품관리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1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24">
            <a:extLst>
              <a:ext uri="{FF2B5EF4-FFF2-40B4-BE49-F238E27FC236}">
                <a16:creationId xmlns="" xmlns:a16="http://schemas.microsoft.com/office/drawing/2014/main" id="{94A589CD-DEA0-4B50-AA59-FD8739F6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" y="5713243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b="0" dirty="0" smtClean="0"/>
              <a:t>이용약관관리</a:t>
            </a:r>
            <a:endParaRPr lang="ko-KR" altLang="en-US" sz="1000" b="0" dirty="0"/>
          </a:p>
        </p:txBody>
      </p:sp>
      <p:sp>
        <p:nvSpPr>
          <p:cNvPr id="80" name="TextBox 79"/>
          <p:cNvSpPr txBox="1"/>
          <p:nvPr/>
        </p:nvSpPr>
        <p:spPr>
          <a:xfrm>
            <a:off x="4496302" y="1625304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강아지</a:t>
            </a:r>
            <a:endParaRPr lang="ko-KR" altLang="en-US" sz="13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246960" y="4374851"/>
            <a:ext cx="1997883" cy="10507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79433" y="451956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11466" y="4711527"/>
            <a:ext cx="2256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수정되었습니다</a:t>
            </a:r>
            <a:r>
              <a:rPr lang="en-US" altLang="ko-KR" sz="1500" dirty="0" smtClean="0">
                <a:solidFill>
                  <a:prstClr val="black"/>
                </a:solidFill>
              </a:rPr>
              <a:t>.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85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8466478" y="5077084"/>
            <a:ext cx="511069" cy="1980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white"/>
                </a:solidFill>
              </a:rPr>
              <a:t>확</a:t>
            </a:r>
            <a:r>
              <a:rPr lang="ko-KR" altLang="en-US" sz="1000" dirty="0">
                <a:solidFill>
                  <a:prstClr val="white"/>
                </a:solidFill>
              </a:rPr>
              <a:t>인</a:t>
            </a:r>
          </a:p>
        </p:txBody>
      </p:sp>
      <p:sp>
        <p:nvSpPr>
          <p:cNvPr id="86" name="이등변 삼각형 85"/>
          <p:cNvSpPr/>
          <p:nvPr/>
        </p:nvSpPr>
        <p:spPr>
          <a:xfrm flipV="1">
            <a:off x="8022413" y="1688814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614060" y="201908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1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505700" y="2019423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932189" y="2019082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476915" y="1993709"/>
            <a:ext cx="13692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패션</a:t>
            </a:r>
            <a:r>
              <a:rPr lang="en-US" altLang="ko-KR" sz="1300" dirty="0" smtClean="0"/>
              <a:t> / </a:t>
            </a:r>
            <a:r>
              <a:rPr lang="ko-KR" altLang="en-US" sz="1300" dirty="0" err="1" smtClean="0"/>
              <a:t>악세사리</a:t>
            </a:r>
            <a:endParaRPr lang="ko-KR" altLang="en-US" sz="1300" dirty="0"/>
          </a:p>
        </p:txBody>
      </p:sp>
      <p:sp>
        <p:nvSpPr>
          <p:cNvPr id="93" name="이등변 삼각형 92"/>
          <p:cNvSpPr/>
          <p:nvPr/>
        </p:nvSpPr>
        <p:spPr>
          <a:xfrm flipV="1">
            <a:off x="8003026" y="2057219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521259" y="2401019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947748" y="2400678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4492474" y="2375305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상의</a:t>
            </a:r>
            <a:endParaRPr lang="ko-KR" altLang="en-US" sz="1300" dirty="0"/>
          </a:p>
        </p:txBody>
      </p:sp>
      <p:sp>
        <p:nvSpPr>
          <p:cNvPr id="121" name="이등변 삼각형 120"/>
          <p:cNvSpPr/>
          <p:nvPr/>
        </p:nvSpPr>
        <p:spPr>
          <a:xfrm flipV="1">
            <a:off x="8018585" y="2438815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72252" y="2403121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소분류</a:t>
            </a:r>
            <a:endParaRPr lang="ko-KR" alt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472252" y="2047288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</a:t>
            </a:r>
            <a:r>
              <a:rPr lang="ko-KR" altLang="en-US" sz="1100" dirty="0" smtClean="0"/>
              <a:t>분류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458360" y="1664243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대</a:t>
            </a:r>
            <a:r>
              <a:rPr lang="ko-KR" altLang="en-US" sz="1100" dirty="0" err="1" smtClean="0"/>
              <a:t>분류</a:t>
            </a:r>
            <a:endParaRPr lang="ko-KR" alt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446827" y="3155009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상품사진</a:t>
            </a:r>
            <a:endParaRPr lang="ko-KR" altLang="en-US" sz="1100" dirty="0"/>
          </a:p>
        </p:txBody>
      </p:sp>
      <p:sp>
        <p:nvSpPr>
          <p:cNvPr id="127" name="직사각형 126"/>
          <p:cNvSpPr/>
          <p:nvPr/>
        </p:nvSpPr>
        <p:spPr>
          <a:xfrm>
            <a:off x="4496302" y="3155777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496302" y="3486240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422568" y="387980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원가</a:t>
            </a:r>
            <a:endParaRPr lang="ko-KR" altLang="en-US" sz="1100" dirty="0"/>
          </a:p>
        </p:txBody>
      </p:sp>
      <p:sp>
        <p:nvSpPr>
          <p:cNvPr id="130" name="TextBox 129"/>
          <p:cNvSpPr txBox="1"/>
          <p:nvPr/>
        </p:nvSpPr>
        <p:spPr>
          <a:xfrm>
            <a:off x="3422568" y="422310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판매가</a:t>
            </a:r>
            <a:endParaRPr lang="ko-KR" altLang="en-US" sz="1100" dirty="0"/>
          </a:p>
        </p:txBody>
      </p:sp>
      <p:sp>
        <p:nvSpPr>
          <p:cNvPr id="132" name="직사각형 131"/>
          <p:cNvSpPr/>
          <p:nvPr/>
        </p:nvSpPr>
        <p:spPr>
          <a:xfrm>
            <a:off x="4492092" y="389128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4491746" y="4221845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5763505" y="4215017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422568" y="4550851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사이즈</a:t>
            </a:r>
            <a:endParaRPr lang="ko-KR" altLang="en-US" sz="1100" dirty="0"/>
          </a:p>
        </p:txBody>
      </p:sp>
      <p:sp>
        <p:nvSpPr>
          <p:cNvPr id="136" name="직사각형 135"/>
          <p:cNvSpPr/>
          <p:nvPr/>
        </p:nvSpPr>
        <p:spPr>
          <a:xfrm>
            <a:off x="4506165" y="4564590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3422568" y="490821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재고</a:t>
            </a:r>
            <a:endParaRPr lang="ko-KR" altLang="en-US" sz="1100" dirty="0"/>
          </a:p>
        </p:txBody>
      </p:sp>
      <p:sp>
        <p:nvSpPr>
          <p:cNvPr id="138" name="직사각형 137"/>
          <p:cNvSpPr/>
          <p:nvPr/>
        </p:nvSpPr>
        <p:spPr>
          <a:xfrm>
            <a:off x="4491746" y="4931499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411021" y="5290856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적립률</a:t>
            </a:r>
            <a:endParaRPr lang="ko-KR" altLang="en-US" sz="1100" dirty="0"/>
          </a:p>
        </p:txBody>
      </p:sp>
      <p:sp>
        <p:nvSpPr>
          <p:cNvPr id="140" name="직사각형 139"/>
          <p:cNvSpPr/>
          <p:nvPr/>
        </p:nvSpPr>
        <p:spPr>
          <a:xfrm>
            <a:off x="4480765" y="528663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1" name="직선 화살표 연결선 140"/>
          <p:cNvCxnSpPr/>
          <p:nvPr/>
        </p:nvCxnSpPr>
        <p:spPr>
          <a:xfrm flipH="1" flipV="1">
            <a:off x="8144301" y="5270321"/>
            <a:ext cx="239636" cy="774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/>
          <p:cNvSpPr/>
          <p:nvPr/>
        </p:nvSpPr>
        <p:spPr>
          <a:xfrm>
            <a:off x="3335053" y="4506213"/>
            <a:ext cx="3204239" cy="739105"/>
          </a:xfrm>
          <a:prstGeom prst="frame">
            <a:avLst>
              <a:gd name="adj1" fmla="val 6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422568" y="5617000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상세설명</a:t>
            </a:r>
            <a:endParaRPr lang="ko-KR" altLang="en-US" sz="1100" dirty="0"/>
          </a:p>
        </p:txBody>
      </p:sp>
      <p:sp>
        <p:nvSpPr>
          <p:cNvPr id="143" name="직사각형 142"/>
          <p:cNvSpPr/>
          <p:nvPr/>
        </p:nvSpPr>
        <p:spPr>
          <a:xfrm>
            <a:off x="4466381" y="5630923"/>
            <a:ext cx="2780579" cy="5193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오른쪽 대괄호 143"/>
          <p:cNvSpPr/>
          <p:nvPr/>
        </p:nvSpPr>
        <p:spPr>
          <a:xfrm>
            <a:off x="8410338" y="1688814"/>
            <a:ext cx="93600" cy="93722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5082" y="2286889"/>
            <a:ext cx="2382717" cy="271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76085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상황 별 출력상태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92539"/>
              </p:ext>
            </p:extLst>
          </p:nvPr>
        </p:nvGraphicFramePr>
        <p:xfrm>
          <a:off x="10161388" y="1208599"/>
          <a:ext cx="2030606" cy="2906201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050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할 시의 상황들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(alert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4987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4355025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629616" y="2239453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99" y="2330655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>
                <a:solidFill>
                  <a:srgbClr val="FF0000"/>
                </a:solidFill>
              </a:rPr>
              <a:t> </a:t>
            </a:r>
            <a:r>
              <a:rPr lang="ko-KR" altLang="en-US" sz="1000" b="0" dirty="0">
                <a:solidFill>
                  <a:srgbClr val="FF0000"/>
                </a:solidFill>
              </a:rPr>
              <a:t>로그인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2909437" y="3185318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A8E8ABB-E080-446D-9EA2-3AF5F7E2A26F}"/>
              </a:ext>
            </a:extLst>
          </p:cNvPr>
          <p:cNvSpPr/>
          <p:nvPr/>
        </p:nvSpPr>
        <p:spPr>
          <a:xfrm>
            <a:off x="2909437" y="3609648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2909437" y="3193188"/>
            <a:ext cx="51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ID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B2FAEB-8F84-40BA-9804-CE06C63B3E44}"/>
              </a:ext>
            </a:extLst>
          </p:cNvPr>
          <p:cNvSpPr txBox="1"/>
          <p:nvPr/>
        </p:nvSpPr>
        <p:spPr>
          <a:xfrm>
            <a:off x="2909437" y="3594480"/>
            <a:ext cx="51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PW</a:t>
            </a:r>
            <a:endParaRPr lang="ko-KR" altLang="en-US" sz="11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D33CDDA7-7DEA-434C-8F4D-555F2C1AD0D6}"/>
              </a:ext>
            </a:extLst>
          </p:cNvPr>
          <p:cNvSpPr/>
          <p:nvPr/>
        </p:nvSpPr>
        <p:spPr>
          <a:xfrm>
            <a:off x="3704566" y="4077068"/>
            <a:ext cx="618877" cy="2511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LOGIN</a:t>
            </a:r>
            <a:endParaRPr lang="ko-KR" altLang="en-US" sz="900" dirty="0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889452" y="161652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548640" y="1208600"/>
            <a:ext cx="1404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로그인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550C246-1A8F-49CC-B627-70AA72F75477}"/>
              </a:ext>
            </a:extLst>
          </p:cNvPr>
          <p:cNvSpPr/>
          <p:nvPr/>
        </p:nvSpPr>
        <p:spPr>
          <a:xfrm>
            <a:off x="7102795" y="1834214"/>
            <a:ext cx="2323461" cy="97310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BB7EAA41-7F88-4332-994B-92C9630A41FE}"/>
              </a:ext>
            </a:extLst>
          </p:cNvPr>
          <p:cNvCxnSpPr>
            <a:cxnSpLocks/>
          </p:cNvCxnSpPr>
          <p:nvPr/>
        </p:nvCxnSpPr>
        <p:spPr>
          <a:xfrm>
            <a:off x="7102795" y="2066442"/>
            <a:ext cx="2323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FF2886E-E8E7-44EF-9C85-A6A9AB66229C}"/>
              </a:ext>
            </a:extLst>
          </p:cNvPr>
          <p:cNvSpPr txBox="1"/>
          <p:nvPr/>
        </p:nvSpPr>
        <p:spPr>
          <a:xfrm>
            <a:off x="7464317" y="2256498"/>
            <a:ext cx="232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존재하지 않는 아이디입니다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27" name="사각형: 둥근 모서리 14">
            <a:extLst>
              <a:ext uri="{FF2B5EF4-FFF2-40B4-BE49-F238E27FC236}">
                <a16:creationId xmlns:a16="http://schemas.microsoft.com/office/drawing/2014/main" xmlns="" id="{8513E615-78A3-4A6D-9F18-6171BD1DFA1C}"/>
              </a:ext>
            </a:extLst>
          </p:cNvPr>
          <p:cNvSpPr/>
          <p:nvPr/>
        </p:nvSpPr>
        <p:spPr>
          <a:xfrm>
            <a:off x="8752015" y="2563110"/>
            <a:ext cx="618877" cy="194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28" name="화살표: 오른쪽 15">
            <a:extLst>
              <a:ext uri="{FF2B5EF4-FFF2-40B4-BE49-F238E27FC236}">
                <a16:creationId xmlns:a16="http://schemas.microsoft.com/office/drawing/2014/main" xmlns="" id="{8E395F71-DA8B-4A22-955D-7AD8B8CE7B19}"/>
              </a:ext>
            </a:extLst>
          </p:cNvPr>
          <p:cNvSpPr/>
          <p:nvPr/>
        </p:nvSpPr>
        <p:spPr>
          <a:xfrm>
            <a:off x="4932889" y="2042048"/>
            <a:ext cx="1599139" cy="533489"/>
          </a:xfrm>
          <a:prstGeom prst="rightArrow">
            <a:avLst>
              <a:gd name="adj1" fmla="val 32049"/>
              <a:gd name="adj2" fmla="val 5897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16">
            <a:extLst>
              <a:ext uri="{FF2B5EF4-FFF2-40B4-BE49-F238E27FC236}">
                <a16:creationId xmlns:a16="http://schemas.microsoft.com/office/drawing/2014/main" xmlns="" id="{E408E5EF-6968-4739-B31E-FA09889F2AB3}"/>
              </a:ext>
            </a:extLst>
          </p:cNvPr>
          <p:cNvSpPr/>
          <p:nvPr/>
        </p:nvSpPr>
        <p:spPr>
          <a:xfrm>
            <a:off x="4973171" y="3482149"/>
            <a:ext cx="1599139" cy="533489"/>
          </a:xfrm>
          <a:prstGeom prst="rightArrow">
            <a:avLst>
              <a:gd name="adj1" fmla="val 32049"/>
              <a:gd name="adj2" fmla="val 5897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38A1F94-2E93-49BA-936D-285E15E95D08}"/>
              </a:ext>
            </a:extLst>
          </p:cNvPr>
          <p:cNvSpPr txBox="1"/>
          <p:nvPr/>
        </p:nvSpPr>
        <p:spPr>
          <a:xfrm>
            <a:off x="5041934" y="1923618"/>
            <a:ext cx="1233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아이디 불일치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CB3E54-9AC0-4410-9310-25F4C5ED0F88}"/>
              </a:ext>
            </a:extLst>
          </p:cNvPr>
          <p:cNvSpPr txBox="1"/>
          <p:nvPr/>
        </p:nvSpPr>
        <p:spPr>
          <a:xfrm>
            <a:off x="5082216" y="3396149"/>
            <a:ext cx="1233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비밀번호 불일치</a:t>
            </a:r>
          </a:p>
        </p:txBody>
      </p:sp>
      <p:pic>
        <p:nvPicPr>
          <p:cNvPr id="32" name="Picture 2" descr="관련 이미지">
            <a:hlinkClick r:id="rId4"/>
            <a:extLst>
              <a:ext uri="{FF2B5EF4-FFF2-40B4-BE49-F238E27FC236}">
                <a16:creationId xmlns:a16="http://schemas.microsoft.com/office/drawing/2014/main" xmlns="" id="{50A9F615-A2CB-4D09-8D73-2E5D569F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23" y="1834214"/>
            <a:ext cx="260733" cy="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0419FDD-6A63-4A9C-91DB-DEE9A772B4F0}"/>
              </a:ext>
            </a:extLst>
          </p:cNvPr>
          <p:cNvSpPr/>
          <p:nvPr/>
        </p:nvSpPr>
        <p:spPr>
          <a:xfrm>
            <a:off x="7111428" y="3185318"/>
            <a:ext cx="2323461" cy="97310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A80A8DCF-486A-4949-91FD-59449ED4D4C5}"/>
              </a:ext>
            </a:extLst>
          </p:cNvPr>
          <p:cNvCxnSpPr>
            <a:cxnSpLocks/>
          </p:cNvCxnSpPr>
          <p:nvPr/>
        </p:nvCxnSpPr>
        <p:spPr>
          <a:xfrm>
            <a:off x="7111428" y="3417546"/>
            <a:ext cx="2323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B224DB3-8D09-4AFB-9F7C-6B4170035551}"/>
              </a:ext>
            </a:extLst>
          </p:cNvPr>
          <p:cNvSpPr txBox="1"/>
          <p:nvPr/>
        </p:nvSpPr>
        <p:spPr>
          <a:xfrm>
            <a:off x="7367643" y="3647542"/>
            <a:ext cx="2323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비밀번호가 일치하지 않습니다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8" name="사각형: 둥근 모서리 24">
            <a:extLst>
              <a:ext uri="{FF2B5EF4-FFF2-40B4-BE49-F238E27FC236}">
                <a16:creationId xmlns:a16="http://schemas.microsoft.com/office/drawing/2014/main" xmlns="" id="{1356B2DA-4795-44F4-8B5E-29D2A4EBB6BD}"/>
              </a:ext>
            </a:extLst>
          </p:cNvPr>
          <p:cNvSpPr/>
          <p:nvPr/>
        </p:nvSpPr>
        <p:spPr>
          <a:xfrm>
            <a:off x="8760648" y="3914214"/>
            <a:ext cx="618877" cy="194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pic>
        <p:nvPicPr>
          <p:cNvPr id="39" name="Picture 2" descr="관련 이미지">
            <a:hlinkClick r:id="rId4"/>
            <a:extLst>
              <a:ext uri="{FF2B5EF4-FFF2-40B4-BE49-F238E27FC236}">
                <a16:creationId xmlns:a16="http://schemas.microsoft.com/office/drawing/2014/main" xmlns="" id="{00DB3188-6A97-4957-8D34-367ED9E9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156" y="3185318"/>
            <a:ext cx="260733" cy="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관련 이미지">
            <a:hlinkClick r:id="rId6"/>
            <a:extLst>
              <a:ext uri="{FF2B5EF4-FFF2-40B4-BE49-F238E27FC236}">
                <a16:creationId xmlns:a16="http://schemas.microsoft.com/office/drawing/2014/main" xmlns="" id="{FBE37063-2FA6-451E-A2EC-891AEE59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168200" y="3463036"/>
            <a:ext cx="179154" cy="17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27">
            <a:extLst>
              <a:ext uri="{FF2B5EF4-FFF2-40B4-BE49-F238E27FC236}">
                <a16:creationId xmlns:a16="http://schemas.microsoft.com/office/drawing/2014/main" xmlns="" id="{E4B5367B-B9CA-4018-8C9F-AC51C0F7374B}"/>
              </a:ext>
            </a:extLst>
          </p:cNvPr>
          <p:cNvSpPr/>
          <p:nvPr/>
        </p:nvSpPr>
        <p:spPr>
          <a:xfrm>
            <a:off x="4986810" y="4876672"/>
            <a:ext cx="1599139" cy="533489"/>
          </a:xfrm>
          <a:prstGeom prst="rightArrow">
            <a:avLst>
              <a:gd name="adj1" fmla="val 32049"/>
              <a:gd name="adj2" fmla="val 5897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2335396-8AB7-45E5-9270-CA4DE0EE7C4D}"/>
              </a:ext>
            </a:extLst>
          </p:cNvPr>
          <p:cNvSpPr/>
          <p:nvPr/>
        </p:nvSpPr>
        <p:spPr>
          <a:xfrm>
            <a:off x="7125067" y="4579841"/>
            <a:ext cx="2323461" cy="97310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020A101-7F9A-4665-8F94-126CA0CAD83D}"/>
              </a:ext>
            </a:extLst>
          </p:cNvPr>
          <p:cNvCxnSpPr>
            <a:cxnSpLocks/>
          </p:cNvCxnSpPr>
          <p:nvPr/>
        </p:nvCxnSpPr>
        <p:spPr>
          <a:xfrm>
            <a:off x="7125067" y="4812069"/>
            <a:ext cx="2323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32">
            <a:extLst>
              <a:ext uri="{FF2B5EF4-FFF2-40B4-BE49-F238E27FC236}">
                <a16:creationId xmlns:a16="http://schemas.microsoft.com/office/drawing/2014/main" xmlns="" id="{F75D2231-666F-4B92-8B4C-E7516E4D8D36}"/>
              </a:ext>
            </a:extLst>
          </p:cNvPr>
          <p:cNvSpPr/>
          <p:nvPr/>
        </p:nvSpPr>
        <p:spPr>
          <a:xfrm>
            <a:off x="8774287" y="5308737"/>
            <a:ext cx="618877" cy="194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pic>
        <p:nvPicPr>
          <p:cNvPr id="51" name="Picture 2" descr="관련 이미지">
            <a:hlinkClick r:id="rId4"/>
            <a:extLst>
              <a:ext uri="{FF2B5EF4-FFF2-40B4-BE49-F238E27FC236}">
                <a16:creationId xmlns:a16="http://schemas.microsoft.com/office/drawing/2014/main" xmlns="" id="{E7DB5E41-8E8A-43FC-90A5-2D7E1218E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795" y="4579841"/>
            <a:ext cx="260733" cy="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BB2B139-0916-43BA-8E29-3B5A1AE5A528}"/>
              </a:ext>
            </a:extLst>
          </p:cNvPr>
          <p:cNvSpPr txBox="1"/>
          <p:nvPr/>
        </p:nvSpPr>
        <p:spPr>
          <a:xfrm>
            <a:off x="5169439" y="4775103"/>
            <a:ext cx="1233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로그인 성공</a:t>
            </a:r>
          </a:p>
        </p:txBody>
      </p:sp>
      <p:pic>
        <p:nvPicPr>
          <p:cNvPr id="54" name="Picture 2" descr="관련 이미지">
            <a:hlinkClick r:id="rId6"/>
            <a:extLst>
              <a:ext uri="{FF2B5EF4-FFF2-40B4-BE49-F238E27FC236}">
                <a16:creationId xmlns:a16="http://schemas.microsoft.com/office/drawing/2014/main" xmlns="" id="{1980A0F3-1B87-4E4D-869B-A1A4B753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139708" y="2106738"/>
            <a:ext cx="179154" cy="17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E960850-84CD-4095-A536-E14084B53E48}"/>
              </a:ext>
            </a:extLst>
          </p:cNvPr>
          <p:cNvSpPr txBox="1"/>
          <p:nvPr/>
        </p:nvSpPr>
        <p:spPr>
          <a:xfrm>
            <a:off x="7760375" y="5022679"/>
            <a:ext cx="105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환영합니다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56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99" y="2680145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dirty="0" smtClean="0"/>
              <a:t>회원가입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698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상품등록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9426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카테고리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소분류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선택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찾기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reset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+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버튼 클릭 시 재고입력 창 추가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 후 확인 클릭 시 상품관리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76" y="408251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35457" y="113616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 등록 화면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106893" y="1515447"/>
            <a:ext cx="6339256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842761" y="589198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수정</a:t>
            </a:r>
            <a:endParaRPr lang="ko-KR" altLang="en-US" sz="900" dirty="0"/>
          </a:p>
        </p:txBody>
      </p:sp>
      <p:sp>
        <p:nvSpPr>
          <p:cNvPr id="50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631689" y="5889210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700133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543620" y="580228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57799" y="277202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상품명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525087" y="1651018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951576" y="1650677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6302" y="2787068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410338" y="3311253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9010518" y="32062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63505" y="386016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5769522" y="4614528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53655" y="497822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38598" y="4652598"/>
            <a:ext cx="176784" cy="1941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246070" y="44600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95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96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10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351249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10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38357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10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7354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10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7701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10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78801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10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09240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10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05" y="539109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10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2559323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카테고리관리</a:t>
              </a:r>
              <a:endParaRPr lang="ko-KR" altLang="en-US" sz="1000" b="0" dirty="0"/>
            </a:p>
          </p:txBody>
        </p:sp>
        <p:sp>
          <p:nvSpPr>
            <p:cNvPr id="10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59411" y="260123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73972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상품등록</a:t>
              </a:r>
              <a:endParaRPr lang="ko-KR" altLang="en-US" sz="1000" b="0" dirty="0"/>
            </a:p>
          </p:txBody>
        </p:sp>
        <p:sp>
          <p:nvSpPr>
            <p:cNvPr id="110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49400" y="2905351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24">
              <a:extLst>
                <a:ext uri="{FF2B5EF4-FFF2-40B4-BE49-F238E27FC236}">
                  <a16:creationId xmlns="" xmlns:a16="http://schemas.microsoft.com/office/drawing/2014/main" id="{2F9D4896-4616-4E2D-AB62-1CA7CA3D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37" y="320629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상품관리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112" name="화살표: 오른쪽 29">
              <a:extLst>
                <a:ext uri="{FF2B5EF4-FFF2-40B4-BE49-F238E27FC236}">
                  <a16:creationId xmlns="" xmlns:a16="http://schemas.microsoft.com/office/drawing/2014/main" id="{0224C89C-E994-490C-BE81-6BE3967BF7EA}"/>
                </a:ext>
              </a:extLst>
            </p:cNvPr>
            <p:cNvSpPr/>
            <p:nvPr/>
          </p:nvSpPr>
          <p:spPr>
            <a:xfrm>
              <a:off x="659412" y="323917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24">
            <a:extLst>
              <a:ext uri="{FF2B5EF4-FFF2-40B4-BE49-F238E27FC236}">
                <a16:creationId xmlns="" xmlns:a16="http://schemas.microsoft.com/office/drawing/2014/main" id="{94A589CD-DEA0-4B50-AA59-FD8739F6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" y="5713243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b="0" dirty="0" smtClean="0"/>
              <a:t>이용약관관리</a:t>
            </a:r>
            <a:endParaRPr lang="ko-KR" altLang="en-US" sz="1000" b="0" dirty="0"/>
          </a:p>
        </p:txBody>
      </p:sp>
      <p:sp>
        <p:nvSpPr>
          <p:cNvPr id="80" name="TextBox 79"/>
          <p:cNvSpPr txBox="1"/>
          <p:nvPr/>
        </p:nvSpPr>
        <p:spPr>
          <a:xfrm>
            <a:off x="4496302" y="1625304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고양이</a:t>
            </a:r>
            <a:endParaRPr lang="ko-KR" altLang="en-US" sz="13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246960" y="4374851"/>
            <a:ext cx="1997883" cy="10507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79433" y="451956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11466" y="4711527"/>
            <a:ext cx="2256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수정되었습니다</a:t>
            </a:r>
            <a:r>
              <a:rPr lang="en-US" altLang="ko-KR" sz="1500" dirty="0" smtClean="0">
                <a:solidFill>
                  <a:prstClr val="black"/>
                </a:solidFill>
              </a:rPr>
              <a:t>.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85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8466478" y="5077084"/>
            <a:ext cx="511069" cy="1980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white"/>
                </a:solidFill>
              </a:rPr>
              <a:t>확</a:t>
            </a:r>
            <a:r>
              <a:rPr lang="ko-KR" altLang="en-US" sz="1000" dirty="0">
                <a:solidFill>
                  <a:prstClr val="white"/>
                </a:solidFill>
              </a:rPr>
              <a:t>인</a:t>
            </a:r>
          </a:p>
        </p:txBody>
      </p:sp>
      <p:sp>
        <p:nvSpPr>
          <p:cNvPr id="86" name="이등변 삼각형 85"/>
          <p:cNvSpPr/>
          <p:nvPr/>
        </p:nvSpPr>
        <p:spPr>
          <a:xfrm flipV="1">
            <a:off x="8022413" y="1688814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615340" y="203275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1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505700" y="2019423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932189" y="2019082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476915" y="1993709"/>
            <a:ext cx="10358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사료</a:t>
            </a:r>
            <a:r>
              <a:rPr lang="en-US" altLang="ko-KR" sz="1300" dirty="0" smtClean="0"/>
              <a:t> / </a:t>
            </a:r>
            <a:r>
              <a:rPr lang="ko-KR" altLang="en-US" sz="1300" dirty="0" smtClean="0"/>
              <a:t>간식</a:t>
            </a:r>
            <a:endParaRPr lang="ko-KR" altLang="en-US" sz="1300" dirty="0"/>
          </a:p>
        </p:txBody>
      </p:sp>
      <p:sp>
        <p:nvSpPr>
          <p:cNvPr id="93" name="이등변 삼각형 92"/>
          <p:cNvSpPr/>
          <p:nvPr/>
        </p:nvSpPr>
        <p:spPr>
          <a:xfrm flipV="1">
            <a:off x="8003026" y="2057219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521259" y="2401019"/>
            <a:ext cx="3779520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947748" y="2400678"/>
            <a:ext cx="354362" cy="225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4492474" y="2375305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/>
              <a:t>자묘용</a:t>
            </a:r>
            <a:endParaRPr lang="ko-KR" altLang="en-US" sz="1300" dirty="0"/>
          </a:p>
        </p:txBody>
      </p:sp>
      <p:sp>
        <p:nvSpPr>
          <p:cNvPr id="121" name="이등변 삼각형 120"/>
          <p:cNvSpPr/>
          <p:nvPr/>
        </p:nvSpPr>
        <p:spPr>
          <a:xfrm flipV="1">
            <a:off x="8018585" y="2438815"/>
            <a:ext cx="211849" cy="1731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72252" y="2403121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소분류</a:t>
            </a:r>
            <a:endParaRPr lang="ko-KR" alt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472252" y="2047288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</a:t>
            </a:r>
            <a:r>
              <a:rPr lang="ko-KR" altLang="en-US" sz="1100" dirty="0" smtClean="0"/>
              <a:t>분류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458360" y="1664243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대</a:t>
            </a:r>
            <a:r>
              <a:rPr lang="ko-KR" altLang="en-US" sz="1100" dirty="0" err="1" smtClean="0"/>
              <a:t>분류</a:t>
            </a:r>
            <a:endParaRPr lang="ko-KR" alt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446827" y="3155009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상품사진</a:t>
            </a:r>
            <a:endParaRPr lang="ko-KR" altLang="en-US" sz="1100" dirty="0"/>
          </a:p>
        </p:txBody>
      </p:sp>
      <p:sp>
        <p:nvSpPr>
          <p:cNvPr id="127" name="직사각형 126"/>
          <p:cNvSpPr/>
          <p:nvPr/>
        </p:nvSpPr>
        <p:spPr>
          <a:xfrm>
            <a:off x="4496302" y="3155777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496302" y="3486240"/>
            <a:ext cx="377952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422568" y="387980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원가</a:t>
            </a:r>
            <a:endParaRPr lang="ko-KR" altLang="en-US" sz="1100" dirty="0"/>
          </a:p>
        </p:txBody>
      </p:sp>
      <p:sp>
        <p:nvSpPr>
          <p:cNvPr id="130" name="TextBox 129"/>
          <p:cNvSpPr txBox="1"/>
          <p:nvPr/>
        </p:nvSpPr>
        <p:spPr>
          <a:xfrm>
            <a:off x="3422568" y="4223105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판매가</a:t>
            </a:r>
            <a:endParaRPr lang="ko-KR" altLang="en-US" sz="1100" dirty="0"/>
          </a:p>
        </p:txBody>
      </p:sp>
      <p:sp>
        <p:nvSpPr>
          <p:cNvPr id="132" name="직사각형 131"/>
          <p:cNvSpPr/>
          <p:nvPr/>
        </p:nvSpPr>
        <p:spPr>
          <a:xfrm>
            <a:off x="4492092" y="389128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4491746" y="4221845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5763505" y="4215017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422568" y="4616117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재고</a:t>
            </a:r>
            <a:endParaRPr lang="ko-KR" altLang="en-US" sz="1100" dirty="0"/>
          </a:p>
        </p:txBody>
      </p:sp>
      <p:sp>
        <p:nvSpPr>
          <p:cNvPr id="138" name="직사각형 137"/>
          <p:cNvSpPr/>
          <p:nvPr/>
        </p:nvSpPr>
        <p:spPr>
          <a:xfrm>
            <a:off x="4491746" y="4639399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411021" y="4998756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적립률</a:t>
            </a:r>
            <a:endParaRPr lang="ko-KR" altLang="en-US" sz="1100" dirty="0"/>
          </a:p>
        </p:txBody>
      </p:sp>
      <p:sp>
        <p:nvSpPr>
          <p:cNvPr id="140" name="직사각형 139"/>
          <p:cNvSpPr/>
          <p:nvPr/>
        </p:nvSpPr>
        <p:spPr>
          <a:xfrm>
            <a:off x="4480765" y="4994532"/>
            <a:ext cx="1260000" cy="225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1" name="직선 화살표 연결선 140"/>
          <p:cNvCxnSpPr/>
          <p:nvPr/>
        </p:nvCxnSpPr>
        <p:spPr>
          <a:xfrm flipH="1" flipV="1">
            <a:off x="8144301" y="5270321"/>
            <a:ext cx="239636" cy="774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422568" y="5324900"/>
            <a:ext cx="80467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상세설명</a:t>
            </a:r>
            <a:endParaRPr lang="ko-KR" altLang="en-US" sz="1100" dirty="0"/>
          </a:p>
        </p:txBody>
      </p:sp>
      <p:sp>
        <p:nvSpPr>
          <p:cNvPr id="143" name="직사각형 142"/>
          <p:cNvSpPr/>
          <p:nvPr/>
        </p:nvSpPr>
        <p:spPr>
          <a:xfrm>
            <a:off x="4466381" y="5338823"/>
            <a:ext cx="2645379" cy="5193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대괄호 2"/>
          <p:cNvSpPr/>
          <p:nvPr/>
        </p:nvSpPr>
        <p:spPr>
          <a:xfrm>
            <a:off x="8410338" y="1688814"/>
            <a:ext cx="93600" cy="93722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1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01428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19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99875"/>
              </p:ext>
            </p:extLst>
          </p:nvPr>
        </p:nvGraphicFramePr>
        <p:xfrm>
          <a:off x="10161388" y="1208599"/>
          <a:ext cx="2030606" cy="262264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아이디를 검색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검색한 회원의 정보를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회원을 탈퇴 시키는 기능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탈퇴시켜도 이전작성 글은 유지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확인을 위한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띄우기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드롭다운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바를 이용하여 등급별 회원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상세 정보 페이지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872282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4709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18568" y="1566001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73802" y="1840208"/>
            <a:ext cx="3013296" cy="267937"/>
            <a:chOff x="5401056" y="2212509"/>
            <a:chExt cx="3013296" cy="267937"/>
          </a:xfrm>
        </p:grpSpPr>
        <p:sp>
          <p:nvSpPr>
            <p:cNvPr id="4" name="직사각형 3"/>
            <p:cNvSpPr/>
            <p:nvPr/>
          </p:nvSpPr>
          <p:spPr>
            <a:xfrm>
              <a:off x="8123208" y="2212509"/>
              <a:ext cx="291143" cy="2679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401056" y="2212509"/>
              <a:ext cx="2714582" cy="267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657" y="2221751"/>
              <a:ext cx="258695" cy="258695"/>
            </a:xfrm>
            <a:prstGeom prst="rect">
              <a:avLst/>
            </a:prstGeom>
          </p:spPr>
        </p:pic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80871"/>
              </p:ext>
            </p:extLst>
          </p:nvPr>
        </p:nvGraphicFramePr>
        <p:xfrm>
          <a:off x="3050906" y="2491474"/>
          <a:ext cx="6081771" cy="26596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5221"/>
                <a:gridCol w="875642"/>
                <a:gridCol w="706447"/>
                <a:gridCol w="1178169"/>
                <a:gridCol w="738554"/>
                <a:gridCol w="1067416"/>
                <a:gridCol w="1060322"/>
              </a:tblGrid>
              <a:tr h="66491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회원등급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적립금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가입일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마지막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사용일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err="1" smtClean="0">
                          <a:solidFill>
                            <a:srgbClr val="0070C0"/>
                          </a:solidFill>
                        </a:rPr>
                        <a:t>Moomin</a:t>
                      </a:r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무민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골드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1450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2014.02.14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2017.06.12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3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339773" y="5555593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탈퇴</a:t>
            </a:r>
            <a:endParaRPr lang="ko-KR" altLang="en-US" sz="105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3050906" y="171913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8246596" y="547600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1FF80F47-B7FD-4880-866D-8D68E1642355}"/>
              </a:ext>
            </a:extLst>
          </p:cNvPr>
          <p:cNvSpPr/>
          <p:nvPr/>
        </p:nvSpPr>
        <p:spPr>
          <a:xfrm>
            <a:off x="4673485" y="3505078"/>
            <a:ext cx="2819913" cy="18911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4547450" y="336331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5210686" y="4812479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확인</a:t>
            </a:r>
            <a:endParaRPr lang="ko-KR" altLang="en-US" sz="1050" dirty="0"/>
          </a:p>
        </p:txBody>
      </p:sp>
      <p:sp>
        <p:nvSpPr>
          <p:cNvPr id="91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6183551" y="4802359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취소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4930961" y="3882766"/>
            <a:ext cx="240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선택된 회원을 정말 </a:t>
            </a:r>
            <a:endParaRPr lang="en-US" altLang="ko-KR" dirty="0" smtClean="0"/>
          </a:p>
          <a:p>
            <a:r>
              <a:rPr lang="ko-KR" altLang="en-US" dirty="0" smtClean="0"/>
              <a:t>탈퇴 시키겠습니까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143379" y="3170183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sym typeface="Wingdings"/>
              </a:rPr>
              <a:t>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3379" y="3560127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43379" y="3862384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131081" y="4222930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133724" y="4532603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43379" y="4867234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2917738" y="317018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27760" y="1962439"/>
            <a:ext cx="1327631" cy="22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8840978" y="1962439"/>
            <a:ext cx="214413" cy="22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/>
          <p:cNvSpPr/>
          <p:nvPr/>
        </p:nvSpPr>
        <p:spPr>
          <a:xfrm flipV="1">
            <a:off x="8852314" y="1973206"/>
            <a:ext cx="191739" cy="17084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71772" y="1973206"/>
            <a:ext cx="978707" cy="2041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등급별 보기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6578097" y="183698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7878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12570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42916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474017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04456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34325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6210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회원관리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49400" y="290402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17675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등급관리</a:t>
              </a:r>
              <a:endParaRPr lang="ko-KR" altLang="en-US" sz="1000" b="0" dirty="0"/>
            </a:p>
          </p:txBody>
        </p:sp>
        <p:sp>
          <p:nvSpPr>
            <p:cNvPr id="92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20813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46908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 smtClean="0"/>
                <a:t>Front </a:t>
              </a:r>
              <a:r>
                <a:rPr lang="ko-KR" altLang="en-US" sz="1000" b="0" dirty="0" smtClean="0"/>
                <a:t>화면</a:t>
              </a:r>
              <a:endParaRPr lang="ko-KR" altLang="en-US" sz="1000" b="0" dirty="0"/>
            </a:p>
          </p:txBody>
        </p:sp>
        <p:sp>
          <p:nvSpPr>
            <p:cNvPr id="94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50046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타원 94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3504096" y="310230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46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2073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정렬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29406"/>
              </p:ext>
            </p:extLst>
          </p:nvPr>
        </p:nvGraphicFramePr>
        <p:xfrm>
          <a:off x="10161388" y="1208599"/>
          <a:ext cx="2030606" cy="262264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아이디를 검색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조회한 회원의 정보를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체크박스 체크 후 탈퇴를 누르면 해당 회원 탈퇴처리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드롭다운바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이용한 등급 조회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상세 정보 페이지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872282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4709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18568" y="1566001"/>
            <a:ext cx="6486144" cy="44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73802" y="1840208"/>
            <a:ext cx="3013296" cy="267937"/>
            <a:chOff x="5401056" y="2212509"/>
            <a:chExt cx="3013296" cy="267937"/>
          </a:xfrm>
        </p:grpSpPr>
        <p:sp>
          <p:nvSpPr>
            <p:cNvPr id="4" name="직사각형 3"/>
            <p:cNvSpPr/>
            <p:nvPr/>
          </p:nvSpPr>
          <p:spPr>
            <a:xfrm>
              <a:off x="8123208" y="2212509"/>
              <a:ext cx="291143" cy="2679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401056" y="2212509"/>
              <a:ext cx="2714582" cy="267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657" y="2221751"/>
              <a:ext cx="258695" cy="258695"/>
            </a:xfrm>
            <a:prstGeom prst="rect">
              <a:avLst/>
            </a:prstGeom>
          </p:spPr>
        </p:pic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70883"/>
              </p:ext>
            </p:extLst>
          </p:nvPr>
        </p:nvGraphicFramePr>
        <p:xfrm>
          <a:off x="3050906" y="2491474"/>
          <a:ext cx="6081771" cy="26596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5221"/>
                <a:gridCol w="875642"/>
                <a:gridCol w="706447"/>
                <a:gridCol w="1178169"/>
                <a:gridCol w="738554"/>
                <a:gridCol w="1067416"/>
                <a:gridCol w="1060322"/>
              </a:tblGrid>
              <a:tr h="66491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회원등급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적립금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가입일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마지막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사용일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err="1" smtClean="0">
                          <a:solidFill>
                            <a:srgbClr val="0070C0"/>
                          </a:solidFill>
                        </a:rPr>
                        <a:t>Moomin</a:t>
                      </a:r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무민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골드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1450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2014.02.14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2017.06.12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>
                          <a:solidFill>
                            <a:srgbClr val="0070C0"/>
                          </a:solidFill>
                        </a:rPr>
                        <a:t>Venus</a:t>
                      </a:r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여신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골드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2017.06.24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2018.05.30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4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3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339773" y="5555593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탈퇴</a:t>
            </a:r>
            <a:endParaRPr lang="ko-KR" altLang="en-US" sz="105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3050906" y="171913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8246596" y="547600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43379" y="3170183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sym typeface="Wingdings"/>
              </a:rPr>
              <a:t>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3379" y="3542543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43379" y="3862384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148665" y="4205346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151308" y="4532603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43379" y="4867234"/>
            <a:ext cx="246757" cy="2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2917738" y="317018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27760" y="1962439"/>
            <a:ext cx="1327631" cy="22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40978" y="1962439"/>
            <a:ext cx="214413" cy="22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/>
          <p:cNvSpPr/>
          <p:nvPr/>
        </p:nvSpPr>
        <p:spPr>
          <a:xfrm flipV="1">
            <a:off x="8852314" y="1973206"/>
            <a:ext cx="191739" cy="17084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71772" y="1973206"/>
            <a:ext cx="978707" cy="2041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등급별 보기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6578097" y="183698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7878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12570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42916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474017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04456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34325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6210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회원관리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49400" y="290402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17675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등급관리</a:t>
              </a:r>
              <a:endParaRPr lang="ko-KR" altLang="en-US" sz="1000" b="0" dirty="0"/>
            </a:p>
          </p:txBody>
        </p:sp>
        <p:sp>
          <p:nvSpPr>
            <p:cNvPr id="92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20813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46908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 smtClean="0"/>
                <a:t>Front </a:t>
              </a:r>
              <a:r>
                <a:rPr lang="ko-KR" altLang="en-US" sz="1000" b="0" dirty="0" smtClean="0"/>
                <a:t>화면</a:t>
              </a:r>
              <a:endParaRPr lang="ko-KR" altLang="en-US" sz="1000" b="0" dirty="0"/>
            </a:p>
          </p:txBody>
        </p:sp>
        <p:sp>
          <p:nvSpPr>
            <p:cNvPr id="94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50046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3563226" y="305786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6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49580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23619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할 때 입력한 정보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872282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47097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18568" y="1522858"/>
            <a:ext cx="6486144" cy="4525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7878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12570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42916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474017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04456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34325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6210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회원관리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88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49400" y="290402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17675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등급관리</a:t>
              </a:r>
              <a:endParaRPr lang="ko-KR" altLang="en-US" sz="1000" b="0" dirty="0"/>
            </a:p>
          </p:txBody>
        </p:sp>
        <p:sp>
          <p:nvSpPr>
            <p:cNvPr id="92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20813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46908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 smtClean="0"/>
                <a:t>Front </a:t>
              </a:r>
              <a:r>
                <a:rPr lang="ko-KR" altLang="en-US" sz="1000" b="0" dirty="0" smtClean="0"/>
                <a:t>화면</a:t>
              </a:r>
              <a:endParaRPr lang="ko-KR" altLang="en-US" sz="1000" b="0" dirty="0"/>
            </a:p>
          </p:txBody>
        </p:sp>
        <p:sp>
          <p:nvSpPr>
            <p:cNvPr id="94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50046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2937259" y="1934779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937258" y="2326889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</a:t>
            </a:r>
            <a:r>
              <a:rPr lang="ko-KR" altLang="en-US" sz="11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946679" y="2720194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비밀번</a:t>
            </a:r>
            <a:r>
              <a:rPr lang="ko-KR" altLang="en-US" sz="1100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946678" y="3109458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46677" y="3500466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연락처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937257" y="3887713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이메일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957603" y="5212824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957603" y="4787066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견종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260121" y="4787066"/>
            <a:ext cx="817685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성별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818568" y="4355479"/>
            <a:ext cx="648614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835516" y="1525515"/>
            <a:ext cx="1028700" cy="330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회원정보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832377" y="4371924"/>
            <a:ext cx="1028700" cy="330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반려견정</a:t>
            </a:r>
            <a:r>
              <a:rPr lang="ko-KR" altLang="en-US" sz="1200" dirty="0" err="1">
                <a:solidFill>
                  <a:schemeClr val="tx1"/>
                </a:solidFill>
              </a:rPr>
              <a:t>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65331" y="1934779"/>
            <a:ext cx="1538654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Moomin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965331" y="2365902"/>
            <a:ext cx="1538654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무민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965331" y="2770498"/>
            <a:ext cx="2391506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moomin123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965331" y="3140369"/>
            <a:ext cx="5046784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대구 남구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현충로</a:t>
            </a:r>
            <a:r>
              <a:rPr lang="en-US" altLang="ko-KR" sz="1100" dirty="0" smtClean="0">
                <a:solidFill>
                  <a:schemeClr val="tx1"/>
                </a:solidFill>
              </a:rPr>
              <a:t>170 </a:t>
            </a:r>
            <a:r>
              <a:rPr lang="ko-KR" altLang="en-US" sz="1100" dirty="0" smtClean="0">
                <a:solidFill>
                  <a:schemeClr val="tx1"/>
                </a:solidFill>
              </a:rPr>
              <a:t>영남이공대학교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컴퓨터정보관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r>
              <a:rPr lang="ko-KR" altLang="en-US" sz="1100" dirty="0" smtClean="0">
                <a:solidFill>
                  <a:schemeClr val="tx1"/>
                </a:solidFill>
              </a:rPr>
              <a:t>층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리눅스실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65330" y="3500466"/>
            <a:ext cx="2391507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010-1234-5678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65331" y="3887712"/>
            <a:ext cx="3600450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moomin@naver.com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65331" y="4781023"/>
            <a:ext cx="1538654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말티</a:t>
            </a:r>
            <a:r>
              <a:rPr lang="ko-KR" altLang="en-US" sz="1100" dirty="0" err="1">
                <a:solidFill>
                  <a:schemeClr val="tx1"/>
                </a:solidFill>
              </a:rPr>
              <a:t>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65331" y="5212824"/>
            <a:ext cx="1538654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미니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280031" y="4793389"/>
            <a:ext cx="571500" cy="318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0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324000" y="5653517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돌아가</a:t>
            </a:r>
            <a:r>
              <a:rPr lang="ko-KR" altLang="en-US" sz="900" dirty="0"/>
              <a:t>기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181372" y="556382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792018" y="142403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25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566675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등급관리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697927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등급 클릭 시 해당 등급 상세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등급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등급 삭제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692587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294343" y="1186268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등급관리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38683" y="1595453"/>
            <a:ext cx="6486144" cy="4710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027" y="3166978"/>
            <a:ext cx="6387060" cy="11850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193167" y="2431321"/>
            <a:ext cx="1899711" cy="3663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회원등급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53" y="4300542"/>
            <a:ext cx="397383" cy="626417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2926048" y="309258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550153" y="5454906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56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339081" y="5452133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삭제</a:t>
            </a:r>
            <a:endParaRPr lang="ko-KR" altLang="en-US" sz="900" dirty="0"/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407525" y="536521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251012" y="536521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47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7878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12570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42916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474017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04456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34325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61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6210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2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49400" y="290402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17675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등급관리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4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20813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46908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 smtClean="0"/>
                <a:t>Front </a:t>
              </a:r>
              <a:r>
                <a:rPr lang="ko-KR" altLang="en-US" sz="1000" b="0" dirty="0" smtClean="0"/>
                <a:t>화면</a:t>
              </a:r>
              <a:endParaRPr lang="ko-KR" altLang="en-US" sz="1000" b="0" dirty="0"/>
            </a:p>
          </p:txBody>
        </p:sp>
        <p:sp>
          <p:nvSpPr>
            <p:cNvPr id="68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50046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563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11264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등급관리 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716226"/>
              </p:ext>
            </p:extLst>
          </p:nvPr>
        </p:nvGraphicFramePr>
        <p:xfrm>
          <a:off x="10161388" y="1208599"/>
          <a:ext cx="2030606" cy="263026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등급 내용 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경로 검색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해당 이미지 출력</a:t>
                      </a:r>
                      <a:endParaRPr lang="ko-KR" altLang="en-US" sz="105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버튼으로 해당 조건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입력 후 저장되고 기존 등급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내용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 등급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9700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42026" y="4031719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00822" y="1203853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등급관리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38683" y="1595453"/>
            <a:ext cx="6486144" cy="4710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1411" t="71720" r="16940" b="21506"/>
          <a:stretch/>
        </p:blipFill>
        <p:spPr>
          <a:xfrm>
            <a:off x="4809211" y="4892053"/>
            <a:ext cx="4315968" cy="23164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096768" y="1969934"/>
            <a:ext cx="1097280" cy="2954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회원등급명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096768" y="2502244"/>
            <a:ext cx="938784" cy="2954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등업</a:t>
            </a:r>
            <a:r>
              <a:rPr lang="ko-KR" altLang="en-US" sz="1200" dirty="0" smtClean="0">
                <a:solidFill>
                  <a:schemeClr val="tx1"/>
                </a:solidFill>
              </a:rPr>
              <a:t> 조건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096768" y="2999243"/>
            <a:ext cx="1097280" cy="2954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등급 이미지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096768" y="4369535"/>
            <a:ext cx="938784" cy="2954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결제조건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096768" y="4878144"/>
            <a:ext cx="1584960" cy="2954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추가할인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적립선택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36118" y="3016443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274165" y="3051971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찾아보기</a:t>
            </a:r>
            <a:endParaRPr lang="ko-KR" altLang="en-US" sz="900" dirty="0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167488" y="293981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44012" y="3355268"/>
            <a:ext cx="1727886" cy="9437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rcRect r="10927" b="19183"/>
          <a:stretch/>
        </p:blipFill>
        <p:spPr>
          <a:xfrm>
            <a:off x="4775558" y="3371861"/>
            <a:ext cx="795019" cy="88059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344012" y="2480730"/>
            <a:ext cx="1276940" cy="295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500,000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344012" y="1969934"/>
            <a:ext cx="2544468" cy="295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VIP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70577" y="2502244"/>
            <a:ext cx="2239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원 이상 결재 시</a:t>
            </a:r>
            <a:endParaRPr lang="ko-KR" altLang="en-US" sz="120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rcRect l="21412" t="62884" r="31446" b="29989"/>
          <a:stretch/>
        </p:blipFill>
        <p:spPr>
          <a:xfrm>
            <a:off x="4336118" y="4335280"/>
            <a:ext cx="4206655" cy="310680"/>
          </a:xfrm>
          <a:prstGeom prst="rect">
            <a:avLst/>
          </a:prstGeom>
        </p:spPr>
      </p:pic>
      <p:sp>
        <p:nvSpPr>
          <p:cNvPr id="82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356572" y="5721331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확인</a:t>
            </a:r>
            <a:endParaRPr lang="ko-KR" altLang="en-US" sz="1000" dirty="0"/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4237340" y="337025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279299" y="570596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취소</a:t>
            </a:r>
            <a:endParaRPr lang="ko-KR" altLang="en-US" sz="1000" dirty="0"/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4194048" y="457656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263220" y="18099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7249900" y="559740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231288" y="556808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7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7878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12570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7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42916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7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474017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04456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34325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6210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49400" y="290402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17675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등급관리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9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20813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46908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 smtClean="0"/>
                <a:t>Front </a:t>
              </a:r>
              <a:r>
                <a:rPr lang="ko-KR" altLang="en-US" sz="1000" b="0" dirty="0" smtClean="0"/>
                <a:t>화면</a:t>
              </a:r>
              <a:endParaRPr lang="ko-KR" altLang="en-US" sz="1000" b="0" dirty="0"/>
            </a:p>
          </p:txBody>
        </p:sp>
        <p:sp>
          <p:nvSpPr>
            <p:cNvPr id="95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50046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00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4751" y="1673981"/>
            <a:ext cx="6411375" cy="3628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60504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24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회원관리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71344"/>
              </p:ext>
            </p:extLst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Front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화면에 보여질 페이지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 내용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692587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29294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-front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보여지는 등급별 혜택안내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38683" y="1595453"/>
            <a:ext cx="6486144" cy="4710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296" y="1862996"/>
            <a:ext cx="5738762" cy="1149409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03265"/>
              </p:ext>
            </p:extLst>
          </p:nvPr>
        </p:nvGraphicFramePr>
        <p:xfrm>
          <a:off x="3030588" y="3150335"/>
          <a:ext cx="6194706" cy="1994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900"/>
                <a:gridCol w="1109472"/>
                <a:gridCol w="1158240"/>
                <a:gridCol w="1146048"/>
                <a:gridCol w="1158240"/>
                <a:gridCol w="1129806"/>
              </a:tblGrid>
              <a:tr h="592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등업기준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500,000</a:t>
                      </a:r>
                      <a:r>
                        <a:rPr lang="ko-KR" altLang="en-US" sz="1200" dirty="0" smtClean="0"/>
                        <a:t>원 이상 구매 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400,000</a:t>
                      </a:r>
                      <a:r>
                        <a:rPr lang="ko-KR" altLang="en-US" sz="1200" dirty="0" smtClean="0"/>
                        <a:t>원  이상 구매 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300,000</a:t>
                      </a:r>
                      <a:r>
                        <a:rPr lang="ko-KR" altLang="en-US" sz="1200" dirty="0" smtClean="0"/>
                        <a:t>원  이상 구매 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200,000</a:t>
                      </a:r>
                      <a:r>
                        <a:rPr lang="ko-KR" altLang="en-US" sz="1200" dirty="0" smtClean="0"/>
                        <a:t>원  이상 구매 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기본</a:t>
                      </a:r>
                    </a:p>
                  </a:txBody>
                  <a:tcPr anchor="ctr"/>
                </a:tc>
              </a:tr>
              <a:tr h="1402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혜택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</a:t>
                      </a:r>
                      <a:r>
                        <a:rPr lang="en-US" altLang="ko-KR" sz="1200" dirty="0" smtClean="0"/>
                        <a:t>+ 30%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</a:t>
                      </a:r>
                      <a:r>
                        <a:rPr lang="en-US" altLang="ko-KR" sz="1200" dirty="0" smtClean="0"/>
                        <a:t>+ 20%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</a:t>
                      </a:r>
                      <a:r>
                        <a:rPr lang="en-US" altLang="ko-KR" sz="1200" dirty="0" smtClean="0"/>
                        <a:t>+ 10%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</a:t>
                      </a:r>
                      <a:r>
                        <a:rPr lang="en-US" altLang="ko-KR" sz="1200" dirty="0" smtClean="0"/>
                        <a:t>+5%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454726" y="5756608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수정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348054" y="568810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074694" y="287789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37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38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3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7878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12570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442916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474017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4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044560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343254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26" y="2862109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5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49400" y="2904022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176758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등급관리</a:t>
              </a:r>
              <a:endParaRPr lang="ko-KR" altLang="en-US" sz="1000" b="0" dirty="0"/>
            </a:p>
          </p:txBody>
        </p:sp>
        <p:sp>
          <p:nvSpPr>
            <p:cNvPr id="57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208137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15" y="346908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 smtClean="0">
                  <a:solidFill>
                    <a:srgbClr val="FF0000"/>
                  </a:solidFill>
                </a:rPr>
                <a:t>Front </a:t>
              </a:r>
              <a:r>
                <a:rPr lang="ko-KR" altLang="en-US" sz="1000" b="0" dirty="0" smtClean="0">
                  <a:solidFill>
                    <a:srgbClr val="FF0000"/>
                  </a:solidFill>
                </a:rPr>
                <a:t>화면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39389" y="3500466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4444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72821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이벤트관리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D222732-ED0A-4E29-8B4F-4291349F1EC9}"/>
              </a:ext>
            </a:extLst>
          </p:cNvPr>
          <p:cNvSpPr txBox="1"/>
          <p:nvPr/>
        </p:nvSpPr>
        <p:spPr>
          <a:xfrm>
            <a:off x="265421" y="1195069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이벤트관리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91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518613"/>
              </p:ext>
            </p:extLst>
          </p:nvPr>
        </p:nvGraphicFramePr>
        <p:xfrm>
          <a:off x="10161388" y="1208599"/>
          <a:ext cx="2030606" cy="2160883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제목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2142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삭제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모두 삭제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5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2336120" y="1900686"/>
            <a:ext cx="7588168" cy="445134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6" name="Group 858">
            <a:extLst>
              <a:ext uri="{FF2B5EF4-FFF2-40B4-BE49-F238E27FC236}">
                <a16:creationId xmlns="" xmlns:a16="http://schemas.microsoft.com/office/drawing/2014/main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511756"/>
              </p:ext>
            </p:extLst>
          </p:nvPr>
        </p:nvGraphicFramePr>
        <p:xfrm>
          <a:off x="2743086" y="2135436"/>
          <a:ext cx="5671152" cy="3668802"/>
        </p:xfrm>
        <a:graphic>
          <a:graphicData uri="http://schemas.openxmlformats.org/drawingml/2006/table">
            <a:tbl>
              <a:tblPr/>
              <a:tblGrid>
                <a:gridCol w="11084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8648">
                  <a:extLst>
                    <a:ext uri="{9D8B030D-6E8A-4147-A177-3AD203B41FA5}">
                      <a16:colId xmlns="" xmlns:a16="http://schemas.microsoft.com/office/drawing/2014/main" val="4046911273"/>
                    </a:ext>
                  </a:extLst>
                </a:gridCol>
                <a:gridCol w="1512030"/>
                <a:gridCol w="1512030"/>
              </a:tblGrid>
              <a:tr h="36392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제목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상세설명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435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포토왕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선발 이벤트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2018/05/05</a:t>
                      </a:r>
                    </a:p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</a:p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2018/05/15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포토리뷰 남겨주신 회원님에 한해서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………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207008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85428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</a:tbl>
          </a:graphicData>
        </a:graphic>
      </p:graphicFrame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4"/>
          <a:srcRect l="8471" t="57423" r="71902" b="17866"/>
          <a:stretch/>
        </p:blipFill>
        <p:spPr>
          <a:xfrm>
            <a:off x="3893862" y="2515227"/>
            <a:ext cx="1462567" cy="1213280"/>
          </a:xfrm>
          <a:prstGeom prst="rect">
            <a:avLst/>
          </a:prstGeom>
        </p:spPr>
      </p:pic>
      <p:sp>
        <p:nvSpPr>
          <p:cNvPr id="108" name="사각형: 둥근 모서리 92">
            <a:extLst>
              <a:ext uri="{FF2B5EF4-FFF2-40B4-BE49-F238E27FC236}">
                <a16:creationId xmlns:a16="http://schemas.microsoft.com/office/drawing/2014/main" xmlns="" id="{6879A77E-DCBC-42FF-BD9B-4ADC2C554EB3}"/>
              </a:ext>
            </a:extLst>
          </p:cNvPr>
          <p:cNvSpPr/>
          <p:nvPr/>
        </p:nvSpPr>
        <p:spPr>
          <a:xfrm>
            <a:off x="8549022" y="3019450"/>
            <a:ext cx="500585" cy="2508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수정</a:t>
            </a:r>
          </a:p>
        </p:txBody>
      </p:sp>
      <p:sp>
        <p:nvSpPr>
          <p:cNvPr id="109" name="사각형: 둥근 모서리 93">
            <a:extLst>
              <a:ext uri="{FF2B5EF4-FFF2-40B4-BE49-F238E27FC236}">
                <a16:creationId xmlns:a16="http://schemas.microsoft.com/office/drawing/2014/main" xmlns="" id="{E0E7ED61-85CE-40F8-A828-B8726D9E5F56}"/>
              </a:ext>
            </a:extLst>
          </p:cNvPr>
          <p:cNvSpPr/>
          <p:nvPr/>
        </p:nvSpPr>
        <p:spPr>
          <a:xfrm>
            <a:off x="9202346" y="3019451"/>
            <a:ext cx="500585" cy="2508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삭제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2C3E36F9-168F-4DBF-8F68-4E35E1E532E0}"/>
              </a:ext>
            </a:extLst>
          </p:cNvPr>
          <p:cNvSpPr/>
          <p:nvPr/>
        </p:nvSpPr>
        <p:spPr>
          <a:xfrm>
            <a:off x="8442350" y="288707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788568" y="5984591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모두삭제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5C7C5769-6DC2-4DFB-8B56-1223DB86A595}"/>
              </a:ext>
            </a:extLst>
          </p:cNvPr>
          <p:cNvSpPr/>
          <p:nvPr/>
        </p:nvSpPr>
        <p:spPr>
          <a:xfrm>
            <a:off x="2633354" y="223445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xmlns="" id="{5C7C5769-6DC2-4DFB-8B56-1223DB86A595}"/>
              </a:ext>
            </a:extLst>
          </p:cNvPr>
          <p:cNvSpPr/>
          <p:nvPr/>
        </p:nvSpPr>
        <p:spPr>
          <a:xfrm>
            <a:off x="4101687" y="220213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5C7C5769-6DC2-4DFB-8B56-1223DB86A595}"/>
              </a:ext>
            </a:extLst>
          </p:cNvPr>
          <p:cNvSpPr/>
          <p:nvPr/>
        </p:nvSpPr>
        <p:spPr>
          <a:xfrm>
            <a:off x="5728566" y="217533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xmlns="" id="{5C7C5769-6DC2-4DFB-8B56-1223DB86A595}"/>
              </a:ext>
            </a:extLst>
          </p:cNvPr>
          <p:cNvSpPr/>
          <p:nvPr/>
        </p:nvSpPr>
        <p:spPr>
          <a:xfrm>
            <a:off x="7146950" y="220053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1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7975632" y="5983873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7868960" y="588504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9095674" y="288707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3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3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이벤트관리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4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383331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376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3639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EE9AD45-2C60-486B-BF63-D3138D160522}"/>
              </a:ext>
            </a:extLst>
          </p:cNvPr>
          <p:cNvSpPr/>
          <p:nvPr/>
        </p:nvSpPr>
        <p:spPr>
          <a:xfrm>
            <a:off x="8706950" y="585070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58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65508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26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이벤트관리 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846606"/>
              </p:ext>
            </p:extLst>
          </p:nvPr>
        </p:nvGraphicFramePr>
        <p:xfrm>
          <a:off x="10161388" y="1208599"/>
          <a:ext cx="2030606" cy="278266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주소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경로 찾기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err="1" smtClean="0">
                          <a:latin typeface="돋움" pitchFamily="50" charset="-127"/>
                          <a:ea typeface="돋움" pitchFamily="50" charset="-127"/>
                        </a:rPr>
                        <a:t>드롭다운을</a:t>
                      </a:r>
                      <a:r>
                        <a:rPr lang="ko-KR" altLang="en-US" sz="1050" dirty="0" smtClean="0">
                          <a:latin typeface="돋움" pitchFamily="50" charset="-127"/>
                          <a:ea typeface="돋움" pitchFamily="50" charset="-127"/>
                        </a:rPr>
                        <a:t> 이용하여 기간 선택 </a:t>
                      </a:r>
                      <a:endParaRPr lang="ko-KR" altLang="en-US" sz="105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상세설명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링크는 필수입력은 아님</a:t>
                      </a:r>
                      <a:endParaRPr lang="ko-KR" altLang="en-US" sz="105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상세설명에 이미지 추가 할 시 경로 찾기</a:t>
                      </a:r>
                      <a:endParaRPr lang="ko-KR" altLang="en-US" sz="105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이벤트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후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이전화면으로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4101918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397BA6-B1E6-44B7-A9B6-BBD561707EEC}"/>
              </a:ext>
            </a:extLst>
          </p:cNvPr>
          <p:cNvSpPr txBox="1"/>
          <p:nvPr/>
        </p:nvSpPr>
        <p:spPr>
          <a:xfrm>
            <a:off x="300545" y="1125682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이벤트 상세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805037" y="5840601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</a:t>
            </a:r>
            <a:endParaRPr lang="ko-KR" altLang="en-US" sz="900" dirty="0"/>
          </a:p>
        </p:txBody>
      </p:sp>
      <p:sp>
        <p:nvSpPr>
          <p:cNvPr id="50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593965" y="5837828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3513155" y="1677664"/>
            <a:ext cx="96759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이벤트 제목</a:t>
            </a:r>
            <a:endParaRPr lang="ko-KR" alt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3525119" y="2211037"/>
            <a:ext cx="95411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img</a:t>
            </a:r>
            <a:endParaRPr lang="ko-KR" alt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525118" y="2744992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이벤트 시작</a:t>
            </a:r>
            <a:endParaRPr lang="ko-KR" altLang="en-US" sz="1100" dirty="0"/>
          </a:p>
        </p:txBody>
      </p:sp>
      <p:sp>
        <p:nvSpPr>
          <p:cNvPr id="63" name="직사각형 62"/>
          <p:cNvSpPr/>
          <p:nvPr/>
        </p:nvSpPr>
        <p:spPr>
          <a:xfrm>
            <a:off x="4646839" y="1664123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646839" y="2219141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593965" y="2219141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487288" y="21069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13155" y="4132166"/>
            <a:ext cx="95562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이벤트 종료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0560" t="47645" r="70359" b="32267"/>
          <a:stretch/>
        </p:blipFill>
        <p:spPr>
          <a:xfrm>
            <a:off x="6784338" y="2719556"/>
            <a:ext cx="778473" cy="1377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7769" t="47645" r="53840" b="47022"/>
          <a:stretch/>
        </p:blipFill>
        <p:spPr>
          <a:xfrm>
            <a:off x="4618206" y="2707890"/>
            <a:ext cx="795434" cy="404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9798" t="47939" r="62504" b="47459"/>
          <a:stretch/>
        </p:blipFill>
        <p:spPr>
          <a:xfrm>
            <a:off x="5806707" y="2744992"/>
            <a:ext cx="609600" cy="29260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320204" y="2755616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30770" y="2744992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7577274" y="2744991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rcRect l="20560" t="47645" r="70359" b="48082"/>
          <a:stretch/>
        </p:blipFill>
        <p:spPr>
          <a:xfrm>
            <a:off x="6784338" y="4108918"/>
            <a:ext cx="778473" cy="29305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l="37769" t="47645" r="53840" b="47022"/>
          <a:stretch/>
        </p:blipFill>
        <p:spPr>
          <a:xfrm>
            <a:off x="4618206" y="4097252"/>
            <a:ext cx="795434" cy="40445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l="29798" t="47939" r="62504" b="47459"/>
          <a:stretch/>
        </p:blipFill>
        <p:spPr>
          <a:xfrm>
            <a:off x="5806707" y="4134354"/>
            <a:ext cx="609600" cy="2926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320204" y="4144978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년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30770" y="4134354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7274" y="4134353"/>
            <a:ext cx="35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511534" y="264616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7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이벤트관리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7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383331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376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3639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251140" y="4385873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등록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 페이지 같음</a:t>
            </a:r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513155" y="4573044"/>
            <a:ext cx="96759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상세설명</a:t>
            </a:r>
            <a:endParaRPr lang="ko-KR" altLang="en-US" sz="1100" dirty="0"/>
          </a:p>
        </p:txBody>
      </p:sp>
      <p:sp>
        <p:nvSpPr>
          <p:cNvPr id="82" name="직사각형 81"/>
          <p:cNvSpPr/>
          <p:nvPr/>
        </p:nvSpPr>
        <p:spPr>
          <a:xfrm>
            <a:off x="4646839" y="4559503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513155" y="5310244"/>
            <a:ext cx="96759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링</a:t>
            </a:r>
            <a:r>
              <a:rPr lang="ko-KR" altLang="en-US" sz="1100" dirty="0"/>
              <a:t>크</a:t>
            </a:r>
            <a:endParaRPr lang="ko-KR" altLang="en-US" sz="1100" dirty="0"/>
          </a:p>
        </p:txBody>
      </p:sp>
      <p:sp>
        <p:nvSpPr>
          <p:cNvPr id="84" name="직사각형 83"/>
          <p:cNvSpPr/>
          <p:nvPr/>
        </p:nvSpPr>
        <p:spPr>
          <a:xfrm>
            <a:off x="4646839" y="5296703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4646839" y="4940503"/>
            <a:ext cx="377952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6">
            <a:extLst>
              <a:ext uri="{FF2B5EF4-FFF2-40B4-BE49-F238E27FC236}">
                <a16:creationId xmlns="" xmlns:a16="http://schemas.microsoft.com/office/drawing/2014/main" id="{F33B5CB5-894A-474B-B5B8-319741C7971B}"/>
              </a:ext>
            </a:extLst>
          </p:cNvPr>
          <p:cNvSpPr/>
          <p:nvPr/>
        </p:nvSpPr>
        <p:spPr>
          <a:xfrm>
            <a:off x="8593965" y="4963393"/>
            <a:ext cx="693249" cy="2158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찾아보기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3367829" y="4472777"/>
            <a:ext cx="6015772" cy="119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3261157" y="448600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511893" y="487365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7717499" y="573899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556829" y="57389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61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21109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27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문의관리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274249" y="113616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문의관리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roup 858">
            <a:extLst>
              <a:ext uri="{FF2B5EF4-FFF2-40B4-BE49-F238E27FC236}">
                <a16:creationId xmlns="" xmlns:a16="http://schemas.microsoft.com/office/drawing/2014/main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9787"/>
              </p:ext>
            </p:extLst>
          </p:nvPr>
        </p:nvGraphicFramePr>
        <p:xfrm>
          <a:off x="3503816" y="2145573"/>
          <a:ext cx="5730356" cy="3391430"/>
        </p:xfrm>
        <a:graphic>
          <a:graphicData uri="http://schemas.openxmlformats.org/drawingml/2006/table">
            <a:tbl>
              <a:tblPr/>
              <a:tblGrid>
                <a:gridCol w="4614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0627"/>
                <a:gridCol w="1300627">
                  <a:extLst>
                    <a:ext uri="{9D8B030D-6E8A-4147-A177-3AD203B41FA5}">
                      <a16:colId xmlns="" xmlns:a16="http://schemas.microsoft.com/office/drawing/2014/main" val="4046911273"/>
                    </a:ext>
                  </a:extLst>
                </a:gridCol>
                <a:gridCol w="889216"/>
                <a:gridCol w="889216">
                  <a:extLst>
                    <a:ext uri="{9D8B030D-6E8A-4147-A177-3AD203B41FA5}">
                      <a16:colId xmlns="" xmlns:a16="http://schemas.microsoft.com/office/drawing/2014/main" val="193704626"/>
                    </a:ext>
                  </a:extLst>
                </a:gridCol>
                <a:gridCol w="889216"/>
              </a:tblGrid>
              <a:tr h="22952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인덱스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등록날짜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답변여부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교환문의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문의드려요</a:t>
                      </a:r>
                      <a:r>
                        <a:rPr kumimoji="1" lang="en-US" altLang="ko-KR" sz="105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!!</a:t>
                      </a:r>
                      <a:endParaRPr kumimoji="1" lang="en-US" altLang="ko-KR" sz="1050" b="0" i="0" u="sng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mommin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2018.05.25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상품문의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사이즈</a:t>
                      </a:r>
                      <a:endParaRPr kumimoji="1" lang="en-US" altLang="ko-KR" sz="1050" b="0" i="0" u="sng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God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2018.05.28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grpSp>
        <p:nvGrpSpPr>
          <p:cNvPr id="56" name="그룹 55"/>
          <p:cNvGrpSpPr/>
          <p:nvPr/>
        </p:nvGrpSpPr>
        <p:grpSpPr>
          <a:xfrm>
            <a:off x="5510193" y="5775772"/>
            <a:ext cx="1370316" cy="353568"/>
            <a:chOff x="5310900" y="5697010"/>
            <a:chExt cx="1370316" cy="35356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274005" y="216650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0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100353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 카테고리 별 확인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5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상세보기 페이지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답변여부 확인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 카테고리 등록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5403520" y="230618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82638" y="1669806"/>
            <a:ext cx="1203634" cy="280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46710" y="1667711"/>
            <a:ext cx="354362" cy="285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flipV="1">
            <a:off x="5687907" y="1679195"/>
            <a:ext cx="298365" cy="2618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816096" y="1655906"/>
            <a:ext cx="877824" cy="2948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문의유형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665066" y="162474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5637078" y="568276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문의관리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383331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376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3639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67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487348" y="1686122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문의유</a:t>
            </a:r>
            <a:r>
              <a:rPr lang="ko-KR" altLang="en-US" sz="900" dirty="0"/>
              <a:t>형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380676" y="158036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5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92869" y="2117111"/>
            <a:ext cx="3303540" cy="329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21813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92315"/>
              </p:ext>
            </p:extLst>
          </p:nvPr>
        </p:nvGraphicFramePr>
        <p:xfrm>
          <a:off x="10161388" y="1208599"/>
          <a:ext cx="2030606" cy="3695536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513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일치하는지 확인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계정 생성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페이지로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62467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509644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963724" y="2310356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107" y="2401558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/>
              <a:t> </a:t>
            </a:r>
            <a:r>
              <a:rPr lang="ko-KR" altLang="en-US" sz="1000" b="0" dirty="0"/>
              <a:t>로그인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935171" y="2821589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A8E8ABB-E080-446D-9EA2-3AF5F7E2A26F}"/>
              </a:ext>
            </a:extLst>
          </p:cNvPr>
          <p:cNvSpPr/>
          <p:nvPr/>
        </p:nvSpPr>
        <p:spPr>
          <a:xfrm>
            <a:off x="5935171" y="3245919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82446" y="2821589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이름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B2FAEB-8F84-40BA-9804-CE06C63B3E44}"/>
              </a:ext>
            </a:extLst>
          </p:cNvPr>
          <p:cNvSpPr txBox="1"/>
          <p:nvPr/>
        </p:nvSpPr>
        <p:spPr>
          <a:xfrm>
            <a:off x="4882446" y="3222881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비밀번호</a:t>
            </a:r>
            <a:endParaRPr lang="ko-KR" altLang="en-US" sz="11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D33CDDA7-7DEA-434C-8F4D-555F2C1AD0D6}"/>
              </a:ext>
            </a:extLst>
          </p:cNvPr>
          <p:cNvSpPr/>
          <p:nvPr/>
        </p:nvSpPr>
        <p:spPr>
          <a:xfrm>
            <a:off x="6730300" y="4960862"/>
            <a:ext cx="618877" cy="2511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등록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963724" y="1751565"/>
            <a:ext cx="1755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ko-KR" altLang="en-US" sz="12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회원가입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107" y="2821589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dirty="0" smtClean="0">
                <a:solidFill>
                  <a:srgbClr val="FF0000"/>
                </a:solidFill>
              </a:rPr>
              <a:t>회원가입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942742" y="3638807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90017" y="3638807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비밀번호확인</a:t>
            </a:r>
            <a:endParaRPr lang="ko-KR" altLang="en-US" sz="1100" dirty="0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623627" y="486453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5828496" y="354802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935171" y="4039676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82446" y="4039676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전화번호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935171" y="4454514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82446" y="4454514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이메일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935171" y="2433664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82446" y="2433664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아이디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34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5336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28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문의관리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04354" y="113616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문의관리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roup 858">
            <a:extLst>
              <a:ext uri="{FF2B5EF4-FFF2-40B4-BE49-F238E27FC236}">
                <a16:creationId xmlns="" xmlns:a16="http://schemas.microsoft.com/office/drawing/2014/main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98199"/>
              </p:ext>
            </p:extLst>
          </p:nvPr>
        </p:nvGraphicFramePr>
        <p:xfrm>
          <a:off x="3503816" y="2145573"/>
          <a:ext cx="5730356" cy="3391430"/>
        </p:xfrm>
        <a:graphic>
          <a:graphicData uri="http://schemas.openxmlformats.org/drawingml/2006/table">
            <a:tbl>
              <a:tblPr/>
              <a:tblGrid>
                <a:gridCol w="4614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0627"/>
                <a:gridCol w="1300627">
                  <a:extLst>
                    <a:ext uri="{9D8B030D-6E8A-4147-A177-3AD203B41FA5}">
                      <a16:colId xmlns="" xmlns:a16="http://schemas.microsoft.com/office/drawing/2014/main" val="4046911273"/>
                    </a:ext>
                  </a:extLst>
                </a:gridCol>
                <a:gridCol w="889216"/>
                <a:gridCol w="889216">
                  <a:extLst>
                    <a:ext uri="{9D8B030D-6E8A-4147-A177-3AD203B41FA5}">
                      <a16:colId xmlns="" xmlns:a16="http://schemas.microsoft.com/office/drawing/2014/main" val="193704626"/>
                    </a:ext>
                  </a:extLst>
                </a:gridCol>
                <a:gridCol w="889216"/>
              </a:tblGrid>
              <a:tr h="22952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인덱스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등록날짜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답변여부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상품문의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문의드려요</a:t>
                      </a:r>
                      <a:r>
                        <a:rPr kumimoji="1" lang="en-US" altLang="ko-KR" sz="105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!!</a:t>
                      </a:r>
                      <a:endParaRPr kumimoji="1" lang="en-US" altLang="ko-KR" sz="1050" b="0" i="0" u="sng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mommin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2018.05.25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상품문의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사이즈</a:t>
                      </a:r>
                      <a:endParaRPr kumimoji="1" lang="en-US" altLang="ko-KR" sz="1050" b="0" i="0" u="sng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God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2018.05.28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미등록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grpSp>
        <p:nvGrpSpPr>
          <p:cNvPr id="56" name="그룹 55"/>
          <p:cNvGrpSpPr/>
          <p:nvPr/>
        </p:nvGrpSpPr>
        <p:grpSpPr>
          <a:xfrm>
            <a:off x="5510193" y="5775772"/>
            <a:ext cx="1370316" cy="353568"/>
            <a:chOff x="5310900" y="5697010"/>
            <a:chExt cx="1370316" cy="35356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graphicFrame>
        <p:nvGraphicFramePr>
          <p:cNvPr id="30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5278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 카테고리 별 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드롭다운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바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5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카테고리 리스트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782638" y="1669806"/>
            <a:ext cx="1203634" cy="280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상</a:t>
            </a:r>
            <a:r>
              <a:rPr lang="ko-KR" altLang="en-US" sz="1200" dirty="0">
                <a:solidFill>
                  <a:schemeClr val="tx1"/>
                </a:solidFill>
              </a:rPr>
              <a:t>품</a:t>
            </a:r>
            <a:r>
              <a:rPr lang="ko-KR" altLang="en-US" sz="1200" dirty="0" smtClean="0">
                <a:solidFill>
                  <a:schemeClr val="tx1"/>
                </a:solidFill>
              </a:rPr>
              <a:t>문의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46710" y="1667711"/>
            <a:ext cx="354362" cy="285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flipV="1">
            <a:off x="5687907" y="1679195"/>
            <a:ext cx="298365" cy="2618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816096" y="1655906"/>
            <a:ext cx="877824" cy="2948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문의유형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665066" y="162474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953606" y="3201872"/>
            <a:ext cx="1793630" cy="22591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264981" y="3412288"/>
            <a:ext cx="1170879" cy="1838294"/>
            <a:chOff x="8704404" y="1282859"/>
            <a:chExt cx="1170879" cy="1838294"/>
          </a:xfrm>
        </p:grpSpPr>
        <p:sp>
          <p:nvSpPr>
            <p:cNvPr id="32" name="직사각형 31"/>
            <p:cNvSpPr/>
            <p:nvPr/>
          </p:nvSpPr>
          <p:spPr>
            <a:xfrm>
              <a:off x="8730408" y="1282859"/>
              <a:ext cx="1049999" cy="18382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8730409" y="1616096"/>
              <a:ext cx="10499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730409" y="1308319"/>
              <a:ext cx="755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선택</a:t>
              </a:r>
              <a:endParaRPr lang="ko-KR" altLang="en-US" sz="1400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 flipV="1">
              <a:off x="9391825" y="1284299"/>
              <a:ext cx="0" cy="3317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이등변 삼각형 40"/>
            <p:cNvSpPr/>
            <p:nvPr/>
          </p:nvSpPr>
          <p:spPr>
            <a:xfrm flipV="1">
              <a:off x="9514795" y="1413117"/>
              <a:ext cx="135939" cy="9818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730408" y="1983162"/>
              <a:ext cx="10499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730408" y="2347602"/>
              <a:ext cx="10499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730408" y="2760764"/>
              <a:ext cx="10499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946757" y="2782599"/>
              <a:ext cx="792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기타</a:t>
              </a:r>
              <a:endParaRPr lang="ko-KR" alt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61551" y="1655525"/>
              <a:ext cx="1088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배송관련</a:t>
              </a:r>
              <a:endParaRPr lang="ko-KR" altLang="en-US" sz="1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704404" y="2001563"/>
              <a:ext cx="109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교환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환불</a:t>
              </a:r>
              <a:endParaRPr lang="ko-KR" altLang="en-US" sz="16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763700" y="2392080"/>
              <a:ext cx="1111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상품문의</a:t>
              </a:r>
              <a:endParaRPr lang="ko-KR" altLang="en-US" sz="1600" dirty="0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5370067" y="1967690"/>
            <a:ext cx="465966" cy="1251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문의관리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383331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376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3639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331676" y="217533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5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78675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29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문의관리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문의유형관리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274249" y="1136166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문의관리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04918"/>
              </p:ext>
            </p:extLst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 리스트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58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글 삭제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문의유형 첫 화면으로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561122" y="2237616"/>
            <a:ext cx="877824" cy="2948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문의유형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문의관리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383331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376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3639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67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237187" y="5074499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돌아가</a:t>
            </a:r>
            <a:r>
              <a:rPr lang="ko-KR" altLang="en-US" sz="900" dirty="0"/>
              <a:t>기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130515" y="496874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98197"/>
              </p:ext>
            </p:extLst>
          </p:nvPr>
        </p:nvGraphicFramePr>
        <p:xfrm>
          <a:off x="3561120" y="2836508"/>
          <a:ext cx="429920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890"/>
                <a:gridCol w="3754314"/>
              </a:tblGrid>
              <a:tr h="232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문의유형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32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배송관련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환불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상품문의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7987025" y="3129961"/>
            <a:ext cx="500324" cy="2120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수정</a:t>
            </a:r>
          </a:p>
        </p:txBody>
      </p:sp>
      <p:sp>
        <p:nvSpPr>
          <p:cNvPr id="40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650518" y="3127448"/>
            <a:ext cx="484675" cy="226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삭제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839044" y="303113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527442" y="302862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454450" y="272362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75">
            <a:extLst>
              <a:ext uri="{FF2B5EF4-FFF2-40B4-BE49-F238E27FC236}">
                <a16:creationId xmlns="" xmlns:a16="http://schemas.microsoft.com/office/drawing/2014/main" id="{39EB18DA-DC82-4908-B4D1-A2F7EA442679}"/>
              </a:ext>
            </a:extLst>
          </p:cNvPr>
          <p:cNvSpPr/>
          <p:nvPr/>
        </p:nvSpPr>
        <p:spPr>
          <a:xfrm>
            <a:off x="8185664" y="2345596"/>
            <a:ext cx="713647" cy="2479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EEE9AD45-2C60-486B-BF63-D3138D160522}"/>
              </a:ext>
            </a:extLst>
          </p:cNvPr>
          <p:cNvSpPr/>
          <p:nvPr/>
        </p:nvSpPr>
        <p:spPr>
          <a:xfrm>
            <a:off x="8078992" y="223984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7987025" y="3433361"/>
            <a:ext cx="500324" cy="2120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수정</a:t>
            </a:r>
          </a:p>
        </p:txBody>
      </p:sp>
      <p:sp>
        <p:nvSpPr>
          <p:cNvPr id="46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650518" y="3430848"/>
            <a:ext cx="484675" cy="226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삭제</a:t>
            </a:r>
          </a:p>
        </p:txBody>
      </p:sp>
      <p:sp>
        <p:nvSpPr>
          <p:cNvPr id="49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7987024" y="3724291"/>
            <a:ext cx="500324" cy="2120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수정</a:t>
            </a:r>
          </a:p>
        </p:txBody>
      </p:sp>
      <p:sp>
        <p:nvSpPr>
          <p:cNvPr id="69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650517" y="3721778"/>
            <a:ext cx="484675" cy="226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삭제</a:t>
            </a:r>
          </a:p>
        </p:txBody>
      </p:sp>
      <p:sp>
        <p:nvSpPr>
          <p:cNvPr id="72" name="사각형: 둥근 모서리 92">
            <a:extLst>
              <a:ext uri="{FF2B5EF4-FFF2-40B4-BE49-F238E27FC236}">
                <a16:creationId xmlns="" xmlns:a16="http://schemas.microsoft.com/office/drawing/2014/main" id="{6879A77E-DCBC-42FF-BD9B-4ADC2C554EB3}"/>
              </a:ext>
            </a:extLst>
          </p:cNvPr>
          <p:cNvSpPr/>
          <p:nvPr/>
        </p:nvSpPr>
        <p:spPr>
          <a:xfrm>
            <a:off x="7987024" y="4029459"/>
            <a:ext cx="500324" cy="2120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수정</a:t>
            </a:r>
          </a:p>
        </p:txBody>
      </p:sp>
      <p:sp>
        <p:nvSpPr>
          <p:cNvPr id="73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650517" y="4026946"/>
            <a:ext cx="484675" cy="226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207226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4433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30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문의관리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613751"/>
              </p:ext>
            </p:extLst>
          </p:nvPr>
        </p:nvGraphicFramePr>
        <p:xfrm>
          <a:off x="10161388" y="1172664"/>
          <a:ext cx="2030606" cy="149586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35531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1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답변 제목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확인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21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2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문의유형 확인</a:t>
                      </a:r>
                      <a:endParaRPr lang="ko-KR" altLang="en-US" sz="1200" b="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621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3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문의 내용 확인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621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답글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621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5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답글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 등록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6003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6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anose="020B0600000101010101" pitchFamily="50" charset="-127"/>
                        </a:rPr>
                        <a:t>리스트 페이지로 이동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D222732-ED0A-4E29-8B4F-4291349F1EC9}"/>
              </a:ext>
            </a:extLst>
          </p:cNvPr>
          <p:cNvSpPr txBox="1"/>
          <p:nvPr/>
        </p:nvSpPr>
        <p:spPr>
          <a:xfrm>
            <a:off x="343537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문의관리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165681" y="1604392"/>
            <a:ext cx="5097150" cy="274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tx1"/>
                </a:solidFill>
              </a:rPr>
              <a:t>문의드려요</a:t>
            </a:r>
            <a:r>
              <a:rPr lang="en-US" altLang="ko-KR" sz="1200" dirty="0" smtClean="0">
                <a:solidFill>
                  <a:schemeClr val="tx1"/>
                </a:solidFill>
              </a:rPr>
              <a:t>!!!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58281" y="4288097"/>
            <a:ext cx="5782963" cy="1271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지금 판매되고 있는 상품의 유통기한은 </a:t>
            </a:r>
            <a:r>
              <a:rPr lang="en-US" altLang="ko-KR" sz="1400" dirty="0" smtClean="0">
                <a:solidFill>
                  <a:schemeClr val="tx1"/>
                </a:solidFill>
              </a:rPr>
              <a:t>2019.01.01</a:t>
            </a:r>
            <a:r>
              <a:rPr lang="ko-KR" altLang="en-US" sz="1400" dirty="0" smtClean="0">
                <a:solidFill>
                  <a:schemeClr val="tx1"/>
                </a:solidFill>
              </a:rPr>
              <a:t>까지 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저희 쇼핑몰을 이용해 주셔서 감사합니다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^^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93">
            <a:extLst>
              <a:ext uri="{FF2B5EF4-FFF2-40B4-BE49-F238E27FC236}">
                <a16:creationId xmlns:a16="http://schemas.microsoft.com/office/drawing/2014/main" xmlns="" id="{E0E7ED61-85CE-40F8-A828-B8726D9E5F56}"/>
              </a:ext>
            </a:extLst>
          </p:cNvPr>
          <p:cNvSpPr/>
          <p:nvPr/>
        </p:nvSpPr>
        <p:spPr>
          <a:xfrm>
            <a:off x="5687368" y="5781439"/>
            <a:ext cx="530552" cy="2075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등록</a:t>
            </a:r>
            <a:endParaRPr lang="ko-KR" altLang="en-US" sz="1050" dirty="0"/>
          </a:p>
        </p:txBody>
      </p:sp>
      <p:sp>
        <p:nvSpPr>
          <p:cNvPr id="35" name="사각형: 둥근 모서리 93">
            <a:extLst>
              <a:ext uri="{FF2B5EF4-FFF2-40B4-BE49-F238E27FC236}">
                <a16:creationId xmlns:a16="http://schemas.microsoft.com/office/drawing/2014/main" xmlns="" id="{E0E7ED61-85CE-40F8-A828-B8726D9E5F56}"/>
              </a:ext>
            </a:extLst>
          </p:cNvPr>
          <p:cNvSpPr/>
          <p:nvPr/>
        </p:nvSpPr>
        <p:spPr>
          <a:xfrm>
            <a:off x="6388665" y="5778343"/>
            <a:ext cx="568233" cy="2150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취소</a:t>
            </a:r>
            <a:endParaRPr lang="ko-KR" altLang="en-US" sz="105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388788" y="40065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580696" y="566030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79114" y="1632634"/>
            <a:ext cx="647289" cy="202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245510" y="1594556"/>
            <a:ext cx="194326" cy="223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１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378276" y="2348391"/>
            <a:ext cx="194326" cy="223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77967" y="3982260"/>
            <a:ext cx="647289" cy="202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답글</a:t>
            </a:r>
            <a:endParaRPr lang="ko-KR" altLang="en-US" sz="900" dirty="0"/>
          </a:p>
        </p:txBody>
      </p:sp>
      <p:sp>
        <p:nvSpPr>
          <p:cNvPr id="30" name="직사각형 29"/>
          <p:cNvSpPr/>
          <p:nvPr/>
        </p:nvSpPr>
        <p:spPr>
          <a:xfrm>
            <a:off x="3558281" y="2675798"/>
            <a:ext cx="5782963" cy="12713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유통기한이 어떻게 되나요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3291840" y="1991105"/>
            <a:ext cx="194326" cy="223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77967" y="2369961"/>
            <a:ext cx="647289" cy="202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문의내용</a:t>
            </a:r>
            <a:endParaRPr lang="ko-KR" altLang="en-US" sz="900" dirty="0"/>
          </a:p>
        </p:txBody>
      </p:sp>
      <p:sp>
        <p:nvSpPr>
          <p:cNvPr id="40" name="직사각형 39"/>
          <p:cNvSpPr/>
          <p:nvPr/>
        </p:nvSpPr>
        <p:spPr>
          <a:xfrm>
            <a:off x="4165681" y="1991105"/>
            <a:ext cx="951442" cy="274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상품문의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79114" y="2019347"/>
            <a:ext cx="647289" cy="202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문의유형</a:t>
            </a:r>
            <a:endParaRPr lang="ko-KR" altLang="en-US" sz="9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6335499" y="564370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문의관리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2" y="383331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13769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3639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23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973222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매출관리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일별매출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345582" y="118199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일별매출관리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47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38890"/>
              </p:ext>
            </p:extLst>
          </p:nvPr>
        </p:nvGraphicFramePr>
        <p:xfrm>
          <a:off x="10161388" y="1208599"/>
          <a:ext cx="2030606" cy="21502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조회기간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선택한 것 조회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reset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767623" y="1925733"/>
            <a:ext cx="6559422" cy="4283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6693" y="2781217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*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기간 선택  </a:t>
            </a:r>
            <a:endParaRPr lang="ko-KR" altLang="en-US" sz="1400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rcRect l="43675" t="69030" r="48623" b="27442"/>
          <a:stretch/>
        </p:blipFill>
        <p:spPr>
          <a:xfrm>
            <a:off x="4174331" y="3232690"/>
            <a:ext cx="1921669" cy="60648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4183581" y="3377100"/>
            <a:ext cx="1343395" cy="29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449143" y="280147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7125768" y="5788350"/>
            <a:ext cx="800643" cy="2607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조회</a:t>
            </a:r>
            <a:endParaRPr lang="ko-KR" altLang="en-US" sz="1050" dirty="0"/>
          </a:p>
        </p:txBody>
      </p:sp>
      <p:sp>
        <p:nvSpPr>
          <p:cNvPr id="74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101846" y="5788350"/>
            <a:ext cx="737355" cy="2607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취소</a:t>
            </a:r>
            <a:endParaRPr lang="ko-KR" altLang="en-US" sz="1050" dirty="0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019096" y="572107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73587" y="566051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rcRect l="1780" t="25557" r="82551" b="62489"/>
          <a:stretch/>
        </p:blipFill>
        <p:spPr>
          <a:xfrm>
            <a:off x="4015063" y="3785609"/>
            <a:ext cx="2240204" cy="131380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37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38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3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24" y="446925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47736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50723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40" y="383917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일별매출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49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69414" y="3881090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29" y="415382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매출조회</a:t>
              </a:r>
              <a:endParaRPr lang="ko-KR" altLang="en-US" sz="1000" b="0" dirty="0"/>
            </a:p>
          </p:txBody>
        </p:sp>
        <p:sp>
          <p:nvSpPr>
            <p:cNvPr id="51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59403" y="418520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077308" y="2171954"/>
            <a:ext cx="1960684" cy="38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일별매출조회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06704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매출관리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일별매출 조회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359150" y="1108422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별매출관리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92025" y="1925733"/>
            <a:ext cx="6559422" cy="39900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40362" y="2464060"/>
            <a:ext cx="264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*</a:t>
            </a:r>
            <a:r>
              <a:rPr lang="en-US" altLang="ko-KR" sz="1400" dirty="0" smtClean="0"/>
              <a:t> 2018.05.01</a:t>
            </a:r>
            <a:r>
              <a:rPr lang="ko-KR" altLang="en-US" sz="1400" dirty="0" smtClean="0"/>
              <a:t> 매출</a:t>
            </a:r>
            <a:endParaRPr lang="ko-KR" altLang="en-US" sz="1400" dirty="0"/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28767"/>
              </p:ext>
            </p:extLst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조회한 날짜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판매합계 금액의 총 합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 페이지로 이동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974792" y="2464060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7681101" y="5467430"/>
            <a:ext cx="1040868" cy="2360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이전으</a:t>
            </a:r>
            <a:r>
              <a:rPr lang="ko-KR" altLang="en-US" sz="800" dirty="0"/>
              <a:t>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19540"/>
              </p:ext>
            </p:extLst>
          </p:nvPr>
        </p:nvGraphicFramePr>
        <p:xfrm>
          <a:off x="2755543" y="2872304"/>
          <a:ext cx="6232386" cy="191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72"/>
                <a:gridCol w="1535890"/>
                <a:gridCol w="1038731"/>
                <a:gridCol w="1038731"/>
                <a:gridCol w="1038731"/>
                <a:gridCol w="103873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판매량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단가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판매합계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2,214,000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13345" y="309328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743455" y="4978949"/>
            <a:ext cx="716612" cy="2625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총합계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69677" y="4987096"/>
            <a:ext cx="2302059" cy="254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2,214,000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8590" y="4964464"/>
            <a:ext cx="44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원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574429" y="535609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81794" y="490971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3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3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24" y="446925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47736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50723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40" y="383917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일별매출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67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69414" y="3881090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29" y="415382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매출조회</a:t>
              </a:r>
              <a:endParaRPr lang="ko-KR" altLang="en-US" sz="1000" b="0" dirty="0"/>
            </a:p>
          </p:txBody>
        </p:sp>
        <p:sp>
          <p:nvSpPr>
            <p:cNvPr id="69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59403" y="418520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1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767623" y="1852957"/>
            <a:ext cx="6559422" cy="43561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7462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매출관리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매출조회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353344" y="1217159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매출조회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0497" y="2789952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*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기간 선택  </a:t>
            </a:r>
            <a:endParaRPr lang="ko-KR" altLang="en-US" sz="14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43675" t="69030" r="48623" b="27442"/>
          <a:stretch/>
        </p:blipFill>
        <p:spPr>
          <a:xfrm>
            <a:off x="3721901" y="3126826"/>
            <a:ext cx="1921669" cy="6064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83432" y="3218167"/>
            <a:ext cx="1343395" cy="29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259619" y="27374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7125768" y="5788350"/>
            <a:ext cx="800643" cy="2607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조회</a:t>
            </a:r>
            <a:endParaRPr lang="ko-KR" altLang="en-US" sz="1050" dirty="0"/>
          </a:p>
        </p:txBody>
      </p:sp>
      <p:sp>
        <p:nvSpPr>
          <p:cNvPr id="62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101846" y="5788350"/>
            <a:ext cx="737355" cy="2607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취소</a:t>
            </a:r>
            <a:endParaRPr lang="ko-KR" altLang="en-US" sz="1050" dirty="0"/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019096" y="572107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73587" y="566051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780" t="25557" r="82551" b="62489"/>
          <a:stretch/>
        </p:blipFill>
        <p:spPr>
          <a:xfrm>
            <a:off x="3472962" y="3553311"/>
            <a:ext cx="2240204" cy="1313804"/>
          </a:xfrm>
          <a:prstGeom prst="rect">
            <a:avLst/>
          </a:prstGeom>
        </p:spPr>
      </p:pic>
      <p:graphicFrame>
        <p:nvGraphicFramePr>
          <p:cNvPr id="47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1613"/>
              </p:ext>
            </p:extLst>
          </p:nvPr>
        </p:nvGraphicFramePr>
        <p:xfrm>
          <a:off x="10161388" y="1208599"/>
          <a:ext cx="2030606" cy="21502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조회기간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조회화면으로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선택항목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reset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rcRect l="43675" t="69030" r="48623" b="27442"/>
          <a:stretch/>
        </p:blipFill>
        <p:spPr>
          <a:xfrm>
            <a:off x="6004742" y="3126826"/>
            <a:ext cx="1921669" cy="606487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6047334" y="3223035"/>
            <a:ext cx="1343395" cy="29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20082" y="3213774"/>
            <a:ext cx="483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~</a:t>
            </a:r>
            <a:endParaRPr lang="ko-KR" altLang="en-US" sz="1300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1780" t="25557" r="82551" b="62489"/>
          <a:stretch/>
        </p:blipFill>
        <p:spPr>
          <a:xfrm>
            <a:off x="5916695" y="3553311"/>
            <a:ext cx="2240204" cy="1313804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4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24" y="446925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47736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50723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40" y="383917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일별매출</a:t>
              </a:r>
              <a:endParaRPr lang="ko-KR" altLang="en-US" sz="1000" b="0" dirty="0"/>
            </a:p>
          </p:txBody>
        </p:sp>
        <p:sp>
          <p:nvSpPr>
            <p:cNvPr id="57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69414" y="3881090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29" y="415382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매출조회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9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59403" y="418520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3077308" y="2171954"/>
            <a:ext cx="1960684" cy="38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매출조회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94642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34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매출관리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매출조회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err="1" smtClean="0"/>
                        <a:t>조회창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35913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337830" y="1246921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매출조회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92025" y="2048843"/>
            <a:ext cx="6559422" cy="3866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40362" y="2464060"/>
            <a:ext cx="435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*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조회기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2018.02.01 - 2018.04.15</a:t>
            </a:r>
            <a:endParaRPr lang="ko-KR" altLang="en-US" sz="1400" dirty="0"/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21786"/>
              </p:ext>
            </p:extLst>
          </p:nvPr>
        </p:nvGraphicFramePr>
        <p:xfrm>
          <a:off x="10161388" y="1208599"/>
          <a:ext cx="2030606" cy="214258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조회한 기간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판매합계 금액의 총 합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 페이지로 이동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974792" y="2464060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7681101" y="5467430"/>
            <a:ext cx="1040868" cy="2360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이전으</a:t>
            </a:r>
            <a:r>
              <a:rPr lang="ko-KR" altLang="en-US" sz="800" dirty="0"/>
              <a:t>로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609922" y="534142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53623"/>
              </p:ext>
            </p:extLst>
          </p:nvPr>
        </p:nvGraphicFramePr>
        <p:xfrm>
          <a:off x="2755543" y="2872303"/>
          <a:ext cx="6232387" cy="2351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34"/>
                <a:gridCol w="958361"/>
                <a:gridCol w="1241428"/>
                <a:gridCol w="745634"/>
                <a:gridCol w="817685"/>
                <a:gridCol w="852853"/>
                <a:gridCol w="1145192"/>
              </a:tblGrid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날짜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판매량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단가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판매가합계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2,214,000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로얄케닌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독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시츄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어덜트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1.5kg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1,164,800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1,132,000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7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2" name="모서리가 둥근 직사각형 61"/>
          <p:cNvSpPr/>
          <p:nvPr/>
        </p:nvSpPr>
        <p:spPr>
          <a:xfrm>
            <a:off x="2743455" y="5373519"/>
            <a:ext cx="716612" cy="2625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총합계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69677" y="5381666"/>
            <a:ext cx="2302059" cy="254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4,510,800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78590" y="5359034"/>
            <a:ext cx="44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원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81794" y="530428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30388" y="2797647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38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3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24" y="446925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477364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4" y="507233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DDE4E780-81ED-4671-B8A5-66AFC7DB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40" y="3839177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/>
                <a:t>일별매출</a:t>
              </a:r>
              <a:endParaRPr lang="ko-KR" altLang="en-US" sz="1000" b="0" dirty="0"/>
            </a:p>
          </p:txBody>
        </p:sp>
        <p:sp>
          <p:nvSpPr>
            <p:cNvPr id="71" name="화살표: 오른쪽 3">
              <a:extLst>
                <a:ext uri="{FF2B5EF4-FFF2-40B4-BE49-F238E27FC236}">
                  <a16:creationId xmlns="" xmlns:a16="http://schemas.microsoft.com/office/drawing/2014/main" id="{1AAE6994-68C3-4835-84E7-7E0B16095004}"/>
                </a:ext>
              </a:extLst>
            </p:cNvPr>
            <p:cNvSpPr/>
            <p:nvPr/>
          </p:nvSpPr>
          <p:spPr>
            <a:xfrm>
              <a:off x="669414" y="3881090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69C63823-DC46-4FF0-9D9E-DF2C2A63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29" y="4153826"/>
              <a:ext cx="1114631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smtClean="0">
                  <a:solidFill>
                    <a:srgbClr val="FF0000"/>
                  </a:solidFill>
                </a:rPr>
                <a:t>매출조회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3" name="화살표: 오른쪽 27">
              <a:extLst>
                <a:ext uri="{FF2B5EF4-FFF2-40B4-BE49-F238E27FC236}">
                  <a16:creationId xmlns="" xmlns:a16="http://schemas.microsoft.com/office/drawing/2014/main" id="{90CF25F2-597C-404F-B3C6-70768FCD3932}"/>
                </a:ext>
              </a:extLst>
            </p:cNvPr>
            <p:cNvSpPr/>
            <p:nvPr/>
          </p:nvSpPr>
          <p:spPr>
            <a:xfrm>
              <a:off x="659403" y="4185205"/>
              <a:ext cx="181641" cy="18346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9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71084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공지사항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D222732-ED0A-4E29-8B4F-4291349F1EC9}"/>
              </a:ext>
            </a:extLst>
          </p:cNvPr>
          <p:cNvSpPr txBox="1"/>
          <p:nvPr/>
        </p:nvSpPr>
        <p:spPr>
          <a:xfrm>
            <a:off x="344552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공지사항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roup 858">
            <a:extLst>
              <a:ext uri="{FF2B5EF4-FFF2-40B4-BE49-F238E27FC236}">
                <a16:creationId xmlns:a16="http://schemas.microsoft.com/office/drawing/2014/main" xmlns="" id="{DBD61B98-4F2D-4692-A386-A1AECC9C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540933"/>
              </p:ext>
            </p:extLst>
          </p:nvPr>
        </p:nvGraphicFramePr>
        <p:xfrm>
          <a:off x="3547758" y="1973585"/>
          <a:ext cx="5730354" cy="2126666"/>
        </p:xfrm>
        <a:graphic>
          <a:graphicData uri="http://schemas.openxmlformats.org/drawingml/2006/table">
            <a:tbl>
              <a:tblPr/>
              <a:tblGrid>
                <a:gridCol w="596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2508">
                  <a:extLst>
                    <a:ext uri="{9D8B030D-6E8A-4147-A177-3AD203B41FA5}">
                      <a16:colId xmlns:a16="http://schemas.microsoft.com/office/drawing/2014/main" xmlns="" val="4046911273"/>
                    </a:ext>
                  </a:extLst>
                </a:gridCol>
                <a:gridCol w="1150301"/>
                <a:gridCol w="1150301">
                  <a:extLst>
                    <a:ext uri="{9D8B030D-6E8A-4147-A177-3AD203B41FA5}">
                      <a16:colId xmlns:a16="http://schemas.microsoft.com/office/drawing/2014/main" xmlns="" val="193704626"/>
                    </a:ext>
                  </a:extLst>
                </a:gridCol>
                <a:gridCol w="1150301"/>
              </a:tblGrid>
              <a:tr h="22952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인덱스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작성자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등록날짜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조회수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배송지연안내</a:t>
                      </a:r>
                      <a:endParaRPr kumimoji="1" lang="en-US" altLang="ko-KR" sz="1050" b="0" i="0" u="sng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2018.05.25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123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316191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4181745" y="206811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510193" y="5775772"/>
            <a:ext cx="1370316" cy="353568"/>
            <a:chOff x="5310900" y="5697010"/>
            <a:chExt cx="1370316" cy="35356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5595834" y="566720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74">
            <a:extLst>
              <a:ext uri="{FF2B5EF4-FFF2-40B4-BE49-F238E27FC236}">
                <a16:creationId xmlns:a16="http://schemas.microsoft.com/office/drawing/2014/main" xmlns="" id="{C87F4A9E-DBA5-4E7E-85C7-10A65F58DE60}"/>
              </a:ext>
            </a:extLst>
          </p:cNvPr>
          <p:cNvSpPr/>
          <p:nvPr/>
        </p:nvSpPr>
        <p:spPr>
          <a:xfrm>
            <a:off x="8589997" y="4350711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글쓰기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8447369" y="426101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36" name="Group 858">
            <a:extLst>
              <a:ext uri="{FF2B5EF4-FFF2-40B4-BE49-F238E27FC236}">
                <a16:creationId xmlns:a16="http://schemas.microsoft.com/office/drawing/2014/main" xmlns="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17942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리스트에서 해당 링크 클릭 시 상세페이지로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작성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702629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4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공지사항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949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01831"/>
              </p:ext>
            </p:extLst>
          </p:nvPr>
        </p:nvGraphicFramePr>
        <p:xfrm>
          <a:off x="0" y="545209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Name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ID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Page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36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Path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공지사항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글쓰기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Writer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TEAM_C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342664" y="5864864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작성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200036" y="577516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36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작성일은 작성한 날짜로 자동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경로검색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리스트로 넘어감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리스트에 글 추가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95990" y="1570461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95990" y="2039323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95990" y="2470789"/>
            <a:ext cx="5434789" cy="27966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61110" y="2029985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482500" y="5870515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39872" y="57808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57344" y="1570461"/>
            <a:ext cx="4373435" cy="32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57344" y="2039323"/>
            <a:ext cx="1548384" cy="32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484475" y="2032458"/>
            <a:ext cx="1548384" cy="329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368994" y="197572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95990" y="5419648"/>
            <a:ext cx="3828288" cy="29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578387" y="5429805"/>
            <a:ext cx="764278" cy="2964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찾아보기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511457" y="538449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28706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공지사항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5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공지사항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9515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70367"/>
              </p:ext>
            </p:extLst>
          </p:nvPr>
        </p:nvGraphicFramePr>
        <p:xfrm>
          <a:off x="0" y="545209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Name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ID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Page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37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Path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공지사항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작성된 글 확인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삭제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Writer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TEAM_C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269281" y="1149303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공지사항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342664" y="5864864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삭제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200036" y="577516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36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작성일은 작성한 날짜로 자동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사진 경로 찾기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리스트로 넘어감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삭제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95990" y="1570461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95990" y="5441745"/>
            <a:ext cx="3828288" cy="29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C:\</a:t>
            </a:r>
            <a:r>
              <a:rPr lang="en-US" altLang="ko-KR" sz="1400" dirty="0" smtClean="0">
                <a:solidFill>
                  <a:schemeClr val="tx1"/>
                </a:solidFill>
              </a:rPr>
              <a:t>Users\ync\Desktop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95990" y="2039323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95990" y="2470789"/>
            <a:ext cx="5434789" cy="27966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※ </a:t>
            </a:r>
            <a:r>
              <a:rPr lang="ko-KR" altLang="en-US" dirty="0" smtClean="0">
                <a:solidFill>
                  <a:schemeClr val="tx1"/>
                </a:solidFill>
              </a:rPr>
              <a:t>배송지연안내</a:t>
            </a:r>
            <a:r>
              <a:rPr lang="en-US" altLang="ko-KR" dirty="0" smtClean="0">
                <a:solidFill>
                  <a:schemeClr val="tx1"/>
                </a:solidFill>
              </a:rPr>
              <a:t> ※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12342" y="2029985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482500" y="5870515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수정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39872" y="57808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57344" y="1570461"/>
            <a:ext cx="4373435" cy="32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배송지연안내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7344" y="2039323"/>
            <a:ext cx="1548384" cy="32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468785" y="2033757"/>
            <a:ext cx="1548384" cy="329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2018.05.25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356844" y="196388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6535753" y="5870895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430184" y="577516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471" t="47996" r="48020" b="27466"/>
          <a:stretch/>
        </p:blipFill>
        <p:spPr>
          <a:xfrm>
            <a:off x="4405693" y="3379816"/>
            <a:ext cx="3445602" cy="155456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08005" y="3019541"/>
            <a:ext cx="1748702" cy="1418270"/>
            <a:chOff x="2462685" y="2826668"/>
            <a:chExt cx="2819913" cy="1891177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1FF80F47-B7FD-4880-866D-8D68E1642355}"/>
                </a:ext>
              </a:extLst>
            </p:cNvPr>
            <p:cNvSpPr/>
            <p:nvPr/>
          </p:nvSpPr>
          <p:spPr>
            <a:xfrm>
              <a:off x="2462685" y="2826668"/>
              <a:ext cx="2819913" cy="18911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93">
              <a:extLst>
                <a:ext uri="{FF2B5EF4-FFF2-40B4-BE49-F238E27FC236}">
                  <a16:creationId xmlns="" xmlns:a16="http://schemas.microsoft.com/office/drawing/2014/main" id="{E0E7ED61-85CE-40F8-A828-B8726D9E5F56}"/>
                </a:ext>
              </a:extLst>
            </p:cNvPr>
            <p:cNvSpPr/>
            <p:nvPr/>
          </p:nvSpPr>
          <p:spPr>
            <a:xfrm>
              <a:off x="3524700" y="4128356"/>
              <a:ext cx="765491" cy="25878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확인</a:t>
              </a:r>
              <a:endParaRPr lang="ko-KR" altLang="en-US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99951" y="3470987"/>
              <a:ext cx="2331575" cy="38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/>
                <a:t>수정되었습니다</a:t>
              </a:r>
              <a:r>
                <a:rPr lang="en-US" altLang="ko-KR" sz="1300" dirty="0" smtClean="0"/>
                <a:t>.</a:t>
              </a:r>
              <a:endParaRPr lang="ko-KR" altLang="en-US" sz="1300" dirty="0"/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523476" y="294504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7969037" y="2946559"/>
            <a:ext cx="1748702" cy="1418270"/>
            <a:chOff x="2462685" y="2826668"/>
            <a:chExt cx="2819913" cy="1891177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1FF80F47-B7FD-4880-866D-8D68E1642355}"/>
                </a:ext>
              </a:extLst>
            </p:cNvPr>
            <p:cNvSpPr/>
            <p:nvPr/>
          </p:nvSpPr>
          <p:spPr>
            <a:xfrm>
              <a:off x="2462685" y="2826668"/>
              <a:ext cx="2819913" cy="18911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93">
              <a:extLst>
                <a:ext uri="{FF2B5EF4-FFF2-40B4-BE49-F238E27FC236}">
                  <a16:creationId xmlns="" xmlns:a16="http://schemas.microsoft.com/office/drawing/2014/main" id="{E0E7ED61-85CE-40F8-A828-B8726D9E5F56}"/>
                </a:ext>
              </a:extLst>
            </p:cNvPr>
            <p:cNvSpPr/>
            <p:nvPr/>
          </p:nvSpPr>
          <p:spPr>
            <a:xfrm>
              <a:off x="2992427" y="4144742"/>
              <a:ext cx="765491" cy="25878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확인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599668" y="3470987"/>
              <a:ext cx="2531857" cy="38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/>
                <a:t>삭제하시겠습니까</a:t>
              </a:r>
              <a:r>
                <a:rPr lang="en-US" altLang="ko-KR" sz="1300" dirty="0" smtClean="0"/>
                <a:t>?</a:t>
              </a:r>
              <a:endParaRPr lang="ko-KR" altLang="en-US" sz="1300" dirty="0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884734" y="287032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912183" y="3942885"/>
            <a:ext cx="474701" cy="1940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취소</a:t>
            </a:r>
            <a:endParaRPr lang="ko-KR" altLang="en-US" sz="1050" dirty="0"/>
          </a:p>
        </p:txBody>
      </p:sp>
      <p:sp>
        <p:nvSpPr>
          <p:cNvPr id="65" name="직사각형 64"/>
          <p:cNvSpPr/>
          <p:nvPr/>
        </p:nvSpPr>
        <p:spPr>
          <a:xfrm>
            <a:off x="7578387" y="5429805"/>
            <a:ext cx="764278" cy="2964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찾아보기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509260" y="534670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공지사항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905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92869" y="2117111"/>
            <a:ext cx="3303540" cy="329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3649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로그아웃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9164"/>
              </p:ext>
            </p:extLst>
          </p:nvPr>
        </p:nvGraphicFramePr>
        <p:xfrm>
          <a:off x="10161388" y="1208599"/>
          <a:ext cx="2030606" cy="3840316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513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로그아웃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 출력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클릭 시 로그인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62467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509644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963724" y="2310356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107" y="2401558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>
                <a:solidFill>
                  <a:srgbClr val="FF0000"/>
                </a:solidFill>
              </a:rPr>
              <a:t> </a:t>
            </a:r>
            <a:r>
              <a:rPr lang="ko-KR" altLang="en-US" sz="1000" b="0" dirty="0" smtClean="0">
                <a:solidFill>
                  <a:srgbClr val="FF0000"/>
                </a:solidFill>
              </a:rPr>
              <a:t>로그아웃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26C5D197-856D-480C-A289-A32F48ABF3B9}"/>
              </a:ext>
            </a:extLst>
          </p:cNvPr>
          <p:cNvSpPr/>
          <p:nvPr/>
        </p:nvSpPr>
        <p:spPr>
          <a:xfrm>
            <a:off x="5507757" y="3220006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A8E8ABB-E080-446D-9EA2-3AF5F7E2A26F}"/>
              </a:ext>
            </a:extLst>
          </p:cNvPr>
          <p:cNvSpPr/>
          <p:nvPr/>
        </p:nvSpPr>
        <p:spPr>
          <a:xfrm>
            <a:off x="5507757" y="3644336"/>
            <a:ext cx="1414006" cy="2536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CB57B8FE-0E2F-40C2-B5CA-9EE1B3808C7D}"/>
              </a:ext>
            </a:extLst>
          </p:cNvPr>
          <p:cNvSpPr txBox="1"/>
          <p:nvPr/>
        </p:nvSpPr>
        <p:spPr>
          <a:xfrm>
            <a:off x="4886231" y="3220006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ID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B2FAEB-8F84-40BA-9804-CE06C63B3E44}"/>
              </a:ext>
            </a:extLst>
          </p:cNvPr>
          <p:cNvSpPr txBox="1"/>
          <p:nvPr/>
        </p:nvSpPr>
        <p:spPr>
          <a:xfrm>
            <a:off x="4886231" y="3621298"/>
            <a:ext cx="291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PW</a:t>
            </a:r>
            <a:endParaRPr lang="ko-KR" altLang="en-US" sz="11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D33CDDA7-7DEA-434C-8F4D-555F2C1AD0D6}"/>
              </a:ext>
            </a:extLst>
          </p:cNvPr>
          <p:cNvSpPr/>
          <p:nvPr/>
        </p:nvSpPr>
        <p:spPr>
          <a:xfrm>
            <a:off x="6302886" y="4111756"/>
            <a:ext cx="618877" cy="2511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LOGIN</a:t>
            </a:r>
            <a:endParaRPr lang="ko-KR" altLang="en-US" sz="900" dirty="0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6246226" y="398591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955631" y="1440760"/>
            <a:ext cx="222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로그아웃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107" y="2769264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smtClean="0"/>
              <a:t>관리자계정</a:t>
            </a:r>
            <a:endParaRPr lang="ko-KR" altLang="en-US" sz="1000" b="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547502" y="2797996"/>
            <a:ext cx="3194273" cy="1646604"/>
            <a:chOff x="4798777" y="3418561"/>
            <a:chExt cx="3194273" cy="164660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862215" y="3418561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92">
              <a:extLst>
                <a:ext uri="{FF2B5EF4-FFF2-40B4-BE49-F238E27FC236}">
                  <a16:creationId xmlns="" xmlns:a16="http://schemas.microsoft.com/office/drawing/2014/main" id="{6879A77E-DCBC-42FF-BD9B-4ADC2C554EB3}"/>
                </a:ext>
              </a:extLst>
            </p:cNvPr>
            <p:cNvSpPr/>
            <p:nvPr/>
          </p:nvSpPr>
          <p:spPr>
            <a:xfrm>
              <a:off x="6081478" y="4555206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확</a:t>
              </a:r>
              <a:r>
                <a:rPr lang="ko-KR" altLang="en-US" sz="1000" dirty="0"/>
                <a:t>인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FC97F9A0-09A0-4252-A332-7A8BCBF22E74}"/>
                </a:ext>
              </a:extLst>
            </p:cNvPr>
            <p:cNvSpPr/>
            <p:nvPr/>
          </p:nvSpPr>
          <p:spPr>
            <a:xfrm>
              <a:off x="4798777" y="3437686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90123" y="3871662"/>
              <a:ext cx="2728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로그아웃 되었습니다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970935" y="232701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95653"/>
              </p:ext>
            </p:extLst>
          </p:nvPr>
        </p:nvGraphicFramePr>
        <p:xfrm>
          <a:off x="0" y="545209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Name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ID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Page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38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Path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후기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Writer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TEAM_C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36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08345"/>
              </p:ext>
            </p:extLst>
          </p:nvPr>
        </p:nvGraphicFramePr>
        <p:xfrm>
          <a:off x="10161388" y="1208599"/>
          <a:ext cx="2030606" cy="230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회원이 남긴 후기에 대한 관리자 답변여부 확인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330700" y="1204152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후기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F7B6620-19EC-4A16-BE83-57CA31929629}"/>
              </a:ext>
            </a:extLst>
          </p:cNvPr>
          <p:cNvSpPr/>
          <p:nvPr/>
        </p:nvSpPr>
        <p:spPr>
          <a:xfrm>
            <a:off x="2693759" y="1541661"/>
            <a:ext cx="6652464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60018"/>
              </p:ext>
            </p:extLst>
          </p:nvPr>
        </p:nvGraphicFramePr>
        <p:xfrm>
          <a:off x="2844263" y="2678359"/>
          <a:ext cx="6351455" cy="212407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95779"/>
                <a:gridCol w="852854"/>
                <a:gridCol w="2690446"/>
                <a:gridCol w="940777"/>
                <a:gridCol w="1371599"/>
              </a:tblGrid>
              <a:tr h="347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답변여부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u="sng" dirty="0" smtClean="0">
                          <a:solidFill>
                            <a:srgbClr val="0070C0"/>
                          </a:solidFill>
                        </a:rPr>
                        <a:t>잘 쓰고 있어요 </a:t>
                      </a:r>
                      <a:r>
                        <a:rPr lang="en-US" altLang="ko-KR" sz="1200" i="0" u="sng" dirty="0" smtClean="0">
                          <a:solidFill>
                            <a:srgbClr val="0070C0"/>
                          </a:solidFill>
                        </a:rPr>
                        <a:t>!</a:t>
                      </a:r>
                      <a:endParaRPr lang="ko-KR" altLang="en-US" sz="1200" i="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영이공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2018.05.29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solidFill>
                            <a:srgbClr val="0070C0"/>
                          </a:solidFill>
                        </a:rPr>
                        <a:t>우리 춘희가 엄청 좋아해요</a:t>
                      </a:r>
                      <a:r>
                        <a:rPr lang="en-US" altLang="ko-KR" sz="1200" u="sng" dirty="0" smtClean="0">
                          <a:solidFill>
                            <a:srgbClr val="0070C0"/>
                          </a:solidFill>
                        </a:rPr>
                        <a:t>&gt;&lt;</a:t>
                      </a:r>
                      <a:endParaRPr lang="ko-KR" altLang="en-US" sz="120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Yun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2018.05.30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264994" y="257159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762228" y="317847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7395" y="5630419"/>
            <a:ext cx="1370316" cy="353568"/>
            <a:chOff x="5310900" y="5697010"/>
            <a:chExt cx="1370316" cy="353568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/>
            <a:srcRect l="27529" t="60444" r="58818" b="34400"/>
            <a:stretch/>
          </p:blipFill>
          <p:spPr>
            <a:xfrm>
              <a:off x="5510784" y="5697010"/>
              <a:ext cx="1170432" cy="35356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37069" t="60981" r="59753" b="34987"/>
            <a:stretch/>
          </p:blipFill>
          <p:spPr>
            <a:xfrm rot="10800000">
              <a:off x="5310900" y="5708648"/>
              <a:ext cx="273036" cy="277556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48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49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5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5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후</a:t>
              </a:r>
              <a:r>
                <a:rPr lang="ko-KR" altLang="en-US" sz="1000" dirty="0">
                  <a:solidFill>
                    <a:srgbClr val="FF0000"/>
                  </a:solidFill>
                </a:rPr>
                <a:t>기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891635" y="2002997"/>
            <a:ext cx="905607" cy="318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후</a:t>
            </a:r>
            <a:r>
              <a:rPr lang="ko-KR" altLang="en-US" sz="14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5227645" y="5497137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43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516923" y="1105506"/>
            <a:ext cx="5574323" cy="5227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20069"/>
              </p:ext>
            </p:extLst>
          </p:nvPr>
        </p:nvGraphicFramePr>
        <p:xfrm>
          <a:off x="0" y="545209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Name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ID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Page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39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Path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후기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err="1" smtClean="0"/>
                        <a:t>후기글</a:t>
                      </a:r>
                      <a:r>
                        <a:rPr lang="ko-KR" altLang="en-US" sz="1000" dirty="0" smtClean="0"/>
                        <a:t> 상세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Writer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TEAM_C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36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47976"/>
              </p:ext>
            </p:extLst>
          </p:nvPr>
        </p:nvGraphicFramePr>
        <p:xfrm>
          <a:off x="10161388" y="1208599"/>
          <a:ext cx="2030606" cy="24626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후기의 상품정보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상품 상세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구매자가 쓴 글 확인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 리스트로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후기글에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대한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답변글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작성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9" y="3785610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367283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후기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3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3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3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3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4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4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4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4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후</a:t>
              </a:r>
              <a:r>
                <a:rPr lang="ko-KR" altLang="en-US" sz="1000" dirty="0">
                  <a:solidFill>
                    <a:srgbClr val="FF0000"/>
                  </a:solidFill>
                </a:rPr>
                <a:t>기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4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A025DAE0-2823-4E36-B70C-47036ADE2B98}"/>
              </a:ext>
            </a:extLst>
          </p:cNvPr>
          <p:cNvCxnSpPr>
            <a:cxnSpLocks/>
          </p:cNvCxnSpPr>
          <p:nvPr/>
        </p:nvCxnSpPr>
        <p:spPr>
          <a:xfrm>
            <a:off x="3928416" y="2508264"/>
            <a:ext cx="47542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2E4EDF0-C6C0-4A28-A495-1C1966FF360B}"/>
              </a:ext>
            </a:extLst>
          </p:cNvPr>
          <p:cNvSpPr txBox="1"/>
          <p:nvPr/>
        </p:nvSpPr>
        <p:spPr>
          <a:xfrm rot="10800000" flipV="1">
            <a:off x="5402186" y="1404035"/>
            <a:ext cx="20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제품명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풀무원</a:t>
            </a:r>
            <a:r>
              <a:rPr lang="en-US" altLang="ko-KR" sz="1000" dirty="0" smtClean="0"/>
              <a:t>~~~</a:t>
            </a:r>
            <a:r>
              <a:rPr lang="ko-KR" altLang="en-US" sz="1000" dirty="0" smtClean="0"/>
              <a:t>사료 </a:t>
            </a:r>
            <a:r>
              <a:rPr lang="en-US" altLang="ko-KR" sz="1000" dirty="0" smtClean="0"/>
              <a:t>1.4kg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3E36152-DDEA-4F25-928D-F16E4239321D}"/>
              </a:ext>
            </a:extLst>
          </p:cNvPr>
          <p:cNvSpPr/>
          <p:nvPr/>
        </p:nvSpPr>
        <p:spPr>
          <a:xfrm>
            <a:off x="3928416" y="1243940"/>
            <a:ext cx="4754246" cy="9446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08E638C1-2F21-4CA4-8174-B74D62FAAC94}"/>
              </a:ext>
            </a:extLst>
          </p:cNvPr>
          <p:cNvSpPr/>
          <p:nvPr/>
        </p:nvSpPr>
        <p:spPr>
          <a:xfrm>
            <a:off x="3924056" y="120638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BD17D733-05BE-44F0-A570-7CDA2203AF9C}"/>
              </a:ext>
            </a:extLst>
          </p:cNvPr>
          <p:cNvCxnSpPr>
            <a:cxnSpLocks/>
          </p:cNvCxnSpPr>
          <p:nvPr/>
        </p:nvCxnSpPr>
        <p:spPr>
          <a:xfrm>
            <a:off x="3928416" y="2745905"/>
            <a:ext cx="47542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FDEE5E18-6D62-4090-9586-B91D487E4CFA}"/>
              </a:ext>
            </a:extLst>
          </p:cNvPr>
          <p:cNvCxnSpPr>
            <a:cxnSpLocks/>
          </p:cNvCxnSpPr>
          <p:nvPr/>
        </p:nvCxnSpPr>
        <p:spPr>
          <a:xfrm>
            <a:off x="3928416" y="2986129"/>
            <a:ext cx="47542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7226E44E-9AD9-4382-8D63-B99710686036}"/>
              </a:ext>
            </a:extLst>
          </p:cNvPr>
          <p:cNvCxnSpPr>
            <a:cxnSpLocks/>
          </p:cNvCxnSpPr>
          <p:nvPr/>
        </p:nvCxnSpPr>
        <p:spPr>
          <a:xfrm>
            <a:off x="3928416" y="3226352"/>
            <a:ext cx="47542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8DBAA4B5-F581-4753-9A54-1D107A9DB573}"/>
              </a:ext>
            </a:extLst>
          </p:cNvPr>
          <p:cNvSpPr/>
          <p:nvPr/>
        </p:nvSpPr>
        <p:spPr>
          <a:xfrm>
            <a:off x="4096313" y="1365344"/>
            <a:ext cx="1137977" cy="6914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46CDB2D-0CE6-41F1-B04C-F78C98C4238E}"/>
              </a:ext>
            </a:extLst>
          </p:cNvPr>
          <p:cNvSpPr txBox="1"/>
          <p:nvPr/>
        </p:nvSpPr>
        <p:spPr>
          <a:xfrm rot="10800000" flipV="1">
            <a:off x="5402186" y="1733069"/>
            <a:ext cx="1526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제품가격 </a:t>
            </a:r>
            <a:r>
              <a:rPr lang="en-US" altLang="ko-KR" sz="1000" dirty="0" smtClean="0"/>
              <a:t>: 18,000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57" name="사각형: 둥근 모서리 102">
            <a:extLst>
              <a:ext uri="{FF2B5EF4-FFF2-40B4-BE49-F238E27FC236}">
                <a16:creationId xmlns:a16="http://schemas.microsoft.com/office/drawing/2014/main" xmlns="" id="{CAC41776-CCFA-4284-9F34-7E23ED710828}"/>
              </a:ext>
            </a:extLst>
          </p:cNvPr>
          <p:cNvSpPr/>
          <p:nvPr/>
        </p:nvSpPr>
        <p:spPr>
          <a:xfrm>
            <a:off x="7732054" y="1825788"/>
            <a:ext cx="713075" cy="1998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상세보기</a:t>
            </a:r>
            <a:endParaRPr lang="ko-KR" alt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6EB0634-D5B6-4EE0-84D2-5C71F2873D6C}"/>
              </a:ext>
            </a:extLst>
          </p:cNvPr>
          <p:cNvSpPr txBox="1"/>
          <p:nvPr/>
        </p:nvSpPr>
        <p:spPr>
          <a:xfrm rot="10800000" flipV="1">
            <a:off x="4423934" y="1595159"/>
            <a:ext cx="120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img</a:t>
            </a:r>
            <a:endParaRPr lang="ko-KR" altLang="en-US" sz="10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88698344-8353-4168-B0AF-11209527F554}"/>
              </a:ext>
            </a:extLst>
          </p:cNvPr>
          <p:cNvCxnSpPr>
            <a:cxnSpLocks/>
          </p:cNvCxnSpPr>
          <p:nvPr/>
        </p:nvCxnSpPr>
        <p:spPr>
          <a:xfrm>
            <a:off x="4860413" y="2508264"/>
            <a:ext cx="0" cy="7180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CA0FEC9-1AC1-437B-B092-2B8E5F06D422}"/>
              </a:ext>
            </a:extLst>
          </p:cNvPr>
          <p:cNvSpPr txBox="1"/>
          <p:nvPr/>
        </p:nvSpPr>
        <p:spPr>
          <a:xfrm rot="10800000" flipV="1">
            <a:off x="3928416" y="2515957"/>
            <a:ext cx="1205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제목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1A8FC2F-1C4E-4C42-9150-22A06BBE5708}"/>
              </a:ext>
            </a:extLst>
          </p:cNvPr>
          <p:cNvSpPr txBox="1"/>
          <p:nvPr/>
        </p:nvSpPr>
        <p:spPr>
          <a:xfrm rot="10800000" flipV="1">
            <a:off x="3918748" y="2750602"/>
            <a:ext cx="881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작성자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65117DE-76D3-41C4-B3A9-10D6DC05A095}"/>
              </a:ext>
            </a:extLst>
          </p:cNvPr>
          <p:cNvSpPr txBox="1"/>
          <p:nvPr/>
        </p:nvSpPr>
        <p:spPr>
          <a:xfrm rot="10800000" flipV="1">
            <a:off x="3918747" y="3009607"/>
            <a:ext cx="1205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작성일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3008E6E1-3D60-4F5A-8993-B1AB79A29634}"/>
              </a:ext>
            </a:extLst>
          </p:cNvPr>
          <p:cNvCxnSpPr>
            <a:cxnSpLocks/>
          </p:cNvCxnSpPr>
          <p:nvPr/>
        </p:nvCxnSpPr>
        <p:spPr>
          <a:xfrm>
            <a:off x="6206182" y="2981434"/>
            <a:ext cx="0" cy="24491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B4F4FE2B-ACCC-43E4-9126-D674AD7ED10B}"/>
              </a:ext>
            </a:extLst>
          </p:cNvPr>
          <p:cNvCxnSpPr>
            <a:cxnSpLocks/>
          </p:cNvCxnSpPr>
          <p:nvPr/>
        </p:nvCxnSpPr>
        <p:spPr>
          <a:xfrm>
            <a:off x="7102500" y="2981434"/>
            <a:ext cx="0" cy="25261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C4FF40-9ED9-495B-9B3F-0AB438A204E7}"/>
              </a:ext>
            </a:extLst>
          </p:cNvPr>
          <p:cNvSpPr txBox="1"/>
          <p:nvPr/>
        </p:nvSpPr>
        <p:spPr>
          <a:xfrm rot="10800000" flipV="1">
            <a:off x="6260603" y="3004970"/>
            <a:ext cx="1205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조회수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5291C5D-73AB-4409-91CA-1DB9D2F9003D}"/>
              </a:ext>
            </a:extLst>
          </p:cNvPr>
          <p:cNvSpPr txBox="1"/>
          <p:nvPr/>
        </p:nvSpPr>
        <p:spPr>
          <a:xfrm rot="10800000" flipV="1">
            <a:off x="5061703" y="4951176"/>
            <a:ext cx="2288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우리 애기들이 너무 좋아하네요</a:t>
            </a:r>
            <a:r>
              <a:rPr lang="en-US" altLang="ko-KR" sz="1000" dirty="0" smtClean="0"/>
              <a:t>^^</a:t>
            </a:r>
            <a:endParaRPr lang="ko-KR" altLang="en-US" sz="1000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7C2F0663-D44F-4A19-9A28-3B241925F44D}"/>
              </a:ext>
            </a:extLst>
          </p:cNvPr>
          <p:cNvCxnSpPr>
            <a:cxnSpLocks/>
          </p:cNvCxnSpPr>
          <p:nvPr/>
        </p:nvCxnSpPr>
        <p:spPr>
          <a:xfrm>
            <a:off x="3928415" y="5439963"/>
            <a:ext cx="47542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4E0946BA-CB48-4163-81F7-0F64BAB129F5}"/>
              </a:ext>
            </a:extLst>
          </p:cNvPr>
          <p:cNvSpPr/>
          <p:nvPr/>
        </p:nvSpPr>
        <p:spPr>
          <a:xfrm>
            <a:off x="7580395" y="16847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11B581C8-9428-4160-99A9-99CD7EAB22F1}"/>
              </a:ext>
            </a:extLst>
          </p:cNvPr>
          <p:cNvSpPr/>
          <p:nvPr/>
        </p:nvSpPr>
        <p:spPr>
          <a:xfrm>
            <a:off x="3812075" y="239365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사각형: 둥근 모서리 126">
            <a:extLst>
              <a:ext uri="{FF2B5EF4-FFF2-40B4-BE49-F238E27FC236}">
                <a16:creationId xmlns:a16="http://schemas.microsoft.com/office/drawing/2014/main" xmlns="" id="{48BB68ED-3261-4CC4-A4A2-CEA9F4951E28}"/>
              </a:ext>
            </a:extLst>
          </p:cNvPr>
          <p:cNvSpPr/>
          <p:nvPr/>
        </p:nvSpPr>
        <p:spPr>
          <a:xfrm>
            <a:off x="6976297" y="5656049"/>
            <a:ext cx="748721" cy="2958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목록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99C8AF80-20E0-494B-A723-ABFE0D487873}"/>
              </a:ext>
            </a:extLst>
          </p:cNvPr>
          <p:cNvSpPr txBox="1"/>
          <p:nvPr/>
        </p:nvSpPr>
        <p:spPr>
          <a:xfrm rot="10800000" flipV="1">
            <a:off x="4860364" y="2515957"/>
            <a:ext cx="2288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잘 쓰고 있어요</a:t>
            </a:r>
            <a:r>
              <a:rPr lang="en-US" altLang="ko-KR" sz="1000" dirty="0" smtClean="0"/>
              <a:t>!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99C8AF80-20E0-494B-A723-ABFE0D487873}"/>
              </a:ext>
            </a:extLst>
          </p:cNvPr>
          <p:cNvSpPr txBox="1"/>
          <p:nvPr/>
        </p:nvSpPr>
        <p:spPr>
          <a:xfrm rot="10800000" flipV="1">
            <a:off x="4839459" y="2749312"/>
            <a:ext cx="2288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영이공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99C8AF80-20E0-494B-A723-ABFE0D487873}"/>
              </a:ext>
            </a:extLst>
          </p:cNvPr>
          <p:cNvSpPr txBox="1"/>
          <p:nvPr/>
        </p:nvSpPr>
        <p:spPr>
          <a:xfrm rot="10800000" flipV="1">
            <a:off x="4860362" y="2980782"/>
            <a:ext cx="1345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2018.05.29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9C8AF80-20E0-494B-A723-ABFE0D487873}"/>
              </a:ext>
            </a:extLst>
          </p:cNvPr>
          <p:cNvSpPr txBox="1"/>
          <p:nvPr/>
        </p:nvSpPr>
        <p:spPr>
          <a:xfrm rot="10800000" flipV="1">
            <a:off x="7099310" y="2980131"/>
            <a:ext cx="1345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77</a:t>
            </a:r>
            <a:endParaRPr lang="ko-KR" altLang="en-US" sz="1000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44" y="1416204"/>
            <a:ext cx="609597" cy="60959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62" y="3465063"/>
            <a:ext cx="1283958" cy="1283958"/>
          </a:xfrm>
          <a:prstGeom prst="rect">
            <a:avLst/>
          </a:prstGeom>
        </p:spPr>
      </p:pic>
      <p:sp>
        <p:nvSpPr>
          <p:cNvPr id="87" name="사각형: 둥근 모서리 126">
            <a:extLst>
              <a:ext uri="{FF2B5EF4-FFF2-40B4-BE49-F238E27FC236}">
                <a16:creationId xmlns:a16="http://schemas.microsoft.com/office/drawing/2014/main" xmlns="" id="{48BB68ED-3261-4CC4-A4A2-CEA9F4951E28}"/>
              </a:ext>
            </a:extLst>
          </p:cNvPr>
          <p:cNvSpPr/>
          <p:nvPr/>
        </p:nvSpPr>
        <p:spPr>
          <a:xfrm>
            <a:off x="7878341" y="5649880"/>
            <a:ext cx="790954" cy="2958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답변쓰</a:t>
            </a:r>
            <a:r>
              <a:rPr lang="ko-KR" altLang="en-US" sz="1050"/>
              <a:t>기</a:t>
            </a:r>
            <a:endParaRPr lang="ko-KR" altLang="en-US" sz="105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8D2A921D-693A-413E-A417-977E06740EBC}"/>
              </a:ext>
            </a:extLst>
          </p:cNvPr>
          <p:cNvSpPr/>
          <p:nvPr/>
        </p:nvSpPr>
        <p:spPr>
          <a:xfrm>
            <a:off x="7780569" y="555105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63A8D216-8251-4EA0-B43C-FFDD901B8770}"/>
              </a:ext>
            </a:extLst>
          </p:cNvPr>
          <p:cNvSpPr/>
          <p:nvPr/>
        </p:nvSpPr>
        <p:spPr>
          <a:xfrm>
            <a:off x="6899426" y="555811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37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21920"/>
              </p:ext>
            </p:extLst>
          </p:nvPr>
        </p:nvGraphicFramePr>
        <p:xfrm>
          <a:off x="0" y="545209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Name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Screen ID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Page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40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Path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후기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smtClean="0"/>
                        <a:t>상세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ko-KR" altLang="en-US" sz="1000" dirty="0" err="1" smtClean="0"/>
                        <a:t>답글달기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Writer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TEAM_C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F7B6620-19EC-4A16-BE83-57CA31929629}"/>
              </a:ext>
            </a:extLst>
          </p:cNvPr>
          <p:cNvSpPr/>
          <p:nvPr/>
        </p:nvSpPr>
        <p:spPr>
          <a:xfrm>
            <a:off x="3291840" y="1413165"/>
            <a:ext cx="6154309" cy="48363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342664" y="5864864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작성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200036" y="577516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36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12614"/>
              </p:ext>
            </p:extLst>
          </p:nvPr>
        </p:nvGraphicFramePr>
        <p:xfrm>
          <a:off x="10161388" y="1208599"/>
          <a:ext cx="2030606" cy="342274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작성일은 작성한 날짜로 자동 생성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적립금 입력하여 글 작성 시 해당 회원 적립금 추가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포토후기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글후기에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따라 적립금 다르게 입력할 것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 리스트 페이지로 넘어감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후기 글에 대한 답변 등록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 뜨고 확인 클릭 시 후기 리스트 페이지로 넘어감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5669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4780071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589728" y="1565254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95990" y="2470789"/>
            <a:ext cx="5434789" cy="29892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54848" y="1555916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482500" y="5870515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39872" y="578082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1082" y="1565254"/>
            <a:ext cx="1548384" cy="32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478213" y="1558389"/>
            <a:ext cx="1548384" cy="3291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6362732" y="1501660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28706" y="1208600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후기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후</a:t>
              </a:r>
              <a:r>
                <a:rPr lang="ko-KR" altLang="en-US" sz="1000" dirty="0">
                  <a:solidFill>
                    <a:srgbClr val="FF0000"/>
                  </a:solidFill>
                </a:rPr>
                <a:t>기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71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3589728" y="2007362"/>
            <a:ext cx="914400" cy="329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적립</a:t>
            </a:r>
            <a:r>
              <a:rPr lang="ko-KR" altLang="en-US" sz="1400" dirty="0">
                <a:solidFill>
                  <a:schemeClr val="tx1"/>
                </a:solidFill>
              </a:rPr>
              <a:t>금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51082" y="2007362"/>
            <a:ext cx="1548384" cy="32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37096" y="1967214"/>
            <a:ext cx="116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1,000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483056" y="191735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1926" y="3531434"/>
            <a:ext cx="398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저희 쇼핑몰을 이용해주셔서 감사합니다</a:t>
            </a:r>
            <a:r>
              <a:rPr lang="en-US" altLang="ko-KR" sz="1400" dirty="0" smtClean="0"/>
              <a:t>~ </a:t>
            </a:r>
            <a:r>
              <a:rPr lang="ko-KR" altLang="en-US" sz="1400" dirty="0" smtClean="0"/>
              <a:t>적립금 적립해 드립니다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많은 이용부탁 드립니다</a:t>
            </a:r>
            <a:r>
              <a:rPr lang="en-US" altLang="ko-KR" sz="1400" dirty="0" smtClean="0"/>
              <a:t>^^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937094" y="1565254"/>
            <a:ext cx="105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20593" y="1541628"/>
            <a:ext cx="13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2018.05.30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1FF80F47-B7FD-4880-866D-8D68E1642355}"/>
              </a:ext>
            </a:extLst>
          </p:cNvPr>
          <p:cNvSpPr/>
          <p:nvPr/>
        </p:nvSpPr>
        <p:spPr>
          <a:xfrm>
            <a:off x="4143184" y="4157561"/>
            <a:ext cx="2819913" cy="18911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4017149" y="401580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5259812" y="5464962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확인</a:t>
            </a:r>
            <a:endParaRPr lang="ko-KR" altLang="en-US" sz="1050" dirty="0"/>
          </a:p>
        </p:txBody>
      </p:sp>
      <p:sp>
        <p:nvSpPr>
          <p:cNvPr id="79" name="TextBox 78"/>
          <p:cNvSpPr txBox="1"/>
          <p:nvPr/>
        </p:nvSpPr>
        <p:spPr>
          <a:xfrm>
            <a:off x="4349611" y="4702476"/>
            <a:ext cx="256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답글이</a:t>
            </a:r>
            <a:r>
              <a:rPr lang="ko-KR" altLang="en-US" dirty="0" smtClean="0"/>
              <a:t> 등록되었습니다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490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788010" y="1522858"/>
            <a:ext cx="6559422" cy="4525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2326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주문관리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76" y="368597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524" y="1108422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182072"/>
              </p:ext>
            </p:extLst>
          </p:nvPr>
        </p:nvGraphicFramePr>
        <p:xfrm>
          <a:off x="10161383" y="1208600"/>
          <a:ext cx="2030606" cy="246262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251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주문날짜 기간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 조회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주문내역 리스트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3581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주문번호 클릭 시 주문 상세 페이지로 이동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회원이 주문취소를 눌렀을 시 취소상태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04751"/>
              </p:ext>
            </p:extLst>
          </p:nvPr>
        </p:nvGraphicFramePr>
        <p:xfrm>
          <a:off x="2964816" y="3403565"/>
          <a:ext cx="6132427" cy="2358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86"/>
                <a:gridCol w="1073394"/>
                <a:gridCol w="1296991"/>
                <a:gridCol w="779007"/>
                <a:gridCol w="854283"/>
                <a:gridCol w="854283"/>
                <a:gridCol w="854283"/>
              </a:tblGrid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주문날짜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주문금액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배송상태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20180201-123456789</a:t>
                      </a:r>
                      <a:endParaRPr lang="ko-KR" altLang="en-US" sz="1100" u="sng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Moomin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배송완료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20180201-456123457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god12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20180202-963258741</a:t>
                      </a:r>
                      <a:endParaRPr lang="ko-KR" altLang="en-US" sz="1100" u="sng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db79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배송준비중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20180201-456123457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god12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승인요청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895704" y="3294827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100952" y="1880999"/>
            <a:ext cx="867488" cy="2462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기간 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25529" y="1869505"/>
            <a:ext cx="1524000" cy="25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52636" y="1865609"/>
            <a:ext cx="30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~</a:t>
            </a:r>
            <a:endParaRPr lang="ko-KR" altLang="en-US" sz="12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263706" y="1868276"/>
            <a:ext cx="1524000" cy="25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044795" y="1865609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조회</a:t>
            </a:r>
            <a:endParaRPr lang="ko-KR" altLang="en-US" sz="900" dirty="0"/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944613" y="1707583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429108" y="3900115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1780" t="21125" r="82551" b="63737"/>
          <a:stretch/>
        </p:blipFill>
        <p:spPr>
          <a:xfrm>
            <a:off x="4256749" y="2123921"/>
            <a:ext cx="1524000" cy="1065539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129780" y="1707583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070152" y="3002116"/>
            <a:ext cx="3013296" cy="267937"/>
            <a:chOff x="5401056" y="2212509"/>
            <a:chExt cx="3013296" cy="267937"/>
          </a:xfrm>
        </p:grpSpPr>
        <p:sp>
          <p:nvSpPr>
            <p:cNvPr id="38" name="직사각형 37"/>
            <p:cNvSpPr/>
            <p:nvPr/>
          </p:nvSpPr>
          <p:spPr>
            <a:xfrm>
              <a:off x="8123208" y="2212509"/>
              <a:ext cx="291143" cy="2679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401056" y="2212509"/>
              <a:ext cx="2714582" cy="267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657" y="2221751"/>
              <a:ext cx="258695" cy="258695"/>
            </a:xfrm>
            <a:prstGeom prst="rect">
              <a:avLst/>
            </a:prstGeom>
          </p:spPr>
        </p:pic>
      </p:grp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5947256" y="288103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70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주문관리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574AD9A1-FF11-4DD9-A2FC-BCF40631ACD3}"/>
              </a:ext>
            </a:extLst>
          </p:cNvPr>
          <p:cNvSpPr/>
          <p:nvPr/>
        </p:nvSpPr>
        <p:spPr>
          <a:xfrm>
            <a:off x="8282180" y="443218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97679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42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주문관리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조회결과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76" y="4042483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02411"/>
            <a:ext cx="2038178" cy="557331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572493" y="1108422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37060"/>
              </p:ext>
            </p:extLst>
          </p:nvPr>
        </p:nvGraphicFramePr>
        <p:xfrm>
          <a:off x="10168951" y="1215420"/>
          <a:ext cx="2030606" cy="262264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251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조회한 날짜 표시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재검색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가능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 조회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조회한 날짜 주문내역 리스트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33581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주문번호 클릭 시 주문 상세 페이지로 이동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788010" y="1531020"/>
            <a:ext cx="6559422" cy="3982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84206"/>
              </p:ext>
            </p:extLst>
          </p:nvPr>
        </p:nvGraphicFramePr>
        <p:xfrm>
          <a:off x="3001508" y="2738298"/>
          <a:ext cx="6132427" cy="2351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86"/>
                <a:gridCol w="1073394"/>
                <a:gridCol w="1296991"/>
                <a:gridCol w="779007"/>
                <a:gridCol w="854283"/>
                <a:gridCol w="854283"/>
                <a:gridCol w="854283"/>
              </a:tblGrid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주문날짜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주문금액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배송상태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20180201-123456789</a:t>
                      </a:r>
                      <a:endParaRPr lang="ko-KR" altLang="en-US" sz="1100" u="sng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Moomin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배송완료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2018.02.01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20180201-456123457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god12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18,500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sng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7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sng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895704" y="2646396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100952" y="1889160"/>
            <a:ext cx="867488" cy="2462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기간 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25529" y="1877666"/>
            <a:ext cx="1524000" cy="25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2018.02.01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2636" y="1873770"/>
            <a:ext cx="307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~</a:t>
            </a:r>
            <a:endParaRPr lang="ko-KR" altLang="en-US" sz="12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263706" y="1876437"/>
            <a:ext cx="1524000" cy="25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2018.02.01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6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044795" y="1873770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조회</a:t>
            </a:r>
            <a:endParaRPr lang="ko-KR" altLang="en-US" sz="900" dirty="0"/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129780" y="1715744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944613" y="1715744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4547442" y="3233003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083945" y="2285828"/>
            <a:ext cx="3013296" cy="267937"/>
            <a:chOff x="5401056" y="2212509"/>
            <a:chExt cx="3013296" cy="267937"/>
          </a:xfrm>
        </p:grpSpPr>
        <p:sp>
          <p:nvSpPr>
            <p:cNvPr id="37" name="직사각형 36"/>
            <p:cNvSpPr/>
            <p:nvPr/>
          </p:nvSpPr>
          <p:spPr>
            <a:xfrm>
              <a:off x="8123208" y="2212509"/>
              <a:ext cx="291143" cy="2679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01056" y="2212509"/>
              <a:ext cx="2714582" cy="267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657" y="2221751"/>
              <a:ext cx="258695" cy="258695"/>
            </a:xfrm>
            <a:prstGeom prst="rect">
              <a:avLst/>
            </a:prstGeom>
          </p:spPr>
        </p:pic>
      </p:grp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5868397" y="2195810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54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55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57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5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62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6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6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6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6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주문관리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2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947717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주문관리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46255" y="4189641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89806"/>
              </p:ext>
            </p:extLst>
          </p:nvPr>
        </p:nvGraphicFramePr>
        <p:xfrm>
          <a:off x="10161388" y="1208599"/>
          <a:ext cx="2030606" cy="2691903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765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28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회원이 주문한 상세 페이지 내용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상품의 주문을 취소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 후 확인 누르면 주문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153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상세정보 출력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85381"/>
              </p:ext>
            </p:extLst>
          </p:nvPr>
        </p:nvGraphicFramePr>
        <p:xfrm>
          <a:off x="2778291" y="2583918"/>
          <a:ext cx="6074943" cy="151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40"/>
                <a:gridCol w="1185461"/>
                <a:gridCol w="2805667"/>
                <a:gridCol w="863135"/>
                <a:gridCol w="946540"/>
              </a:tblGrid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상품이미지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금액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030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36,000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2778292" y="1462056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1709" y="1462056"/>
            <a:ext cx="2013438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1" lang="en-US" altLang="ko-KR" sz="110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20180201-123456789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78291" y="1712178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수취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91708" y="1712178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홍길</a:t>
            </a:r>
            <a:r>
              <a:rPr lang="ko-KR" altLang="en-US" sz="1100" dirty="0">
                <a:solidFill>
                  <a:schemeClr val="tx1"/>
                </a:solidFill>
              </a:rPr>
              <a:t>동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78292" y="1956580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배송</a:t>
            </a:r>
            <a:r>
              <a:rPr lang="ko-KR" altLang="en-US" sz="1100" dirty="0" err="1">
                <a:solidFill>
                  <a:schemeClr val="tx1"/>
                </a:solidFill>
              </a:rPr>
              <a:t>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91709" y="1956580"/>
            <a:ext cx="4861526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대구 남구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현충로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170, </a:t>
            </a:r>
            <a:r>
              <a:rPr lang="ko-KR" altLang="en-US" sz="1100" dirty="0" smtClean="0">
                <a:solidFill>
                  <a:schemeClr val="tx1"/>
                </a:solidFill>
              </a:rPr>
              <a:t>영남이공대학교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778291" y="2206702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요청사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91707" y="2206702"/>
            <a:ext cx="4861527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빠른 배송 부탁 드립니다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219014" y="1462055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32431" y="1462055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Moomin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219014" y="1712177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연락</a:t>
            </a:r>
            <a:r>
              <a:rPr lang="ko-KR" altLang="en-US" sz="1100" dirty="0">
                <a:solidFill>
                  <a:schemeClr val="tx1"/>
                </a:solidFill>
              </a:rPr>
              <a:t>처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432431" y="1712177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100" dirty="0" smtClean="0">
                <a:solidFill>
                  <a:schemeClr val="tx1"/>
                </a:solidFill>
              </a:rPr>
              <a:t>010-1234-5678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54" y="3085992"/>
            <a:ext cx="999169" cy="99916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99238" y="4278151"/>
            <a:ext cx="6325240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2778293" y="4422956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결제정보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8293" y="4670903"/>
            <a:ext cx="6074941" cy="991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147" y="4727870"/>
            <a:ext cx="1427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결제금액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6497515" y="5102462"/>
            <a:ext cx="1934308" cy="3751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37,000</a:t>
            </a:r>
            <a:r>
              <a:rPr lang="ko-KR" altLang="en-US" sz="1400" dirty="0" smtClean="0">
                <a:solidFill>
                  <a:schemeClr val="tx1"/>
                </a:solidFill>
              </a:rPr>
              <a:t>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65119" y="5879647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저장</a:t>
            </a:r>
            <a:endParaRPr lang="ko-KR" altLang="en-US" sz="900" dirty="0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22491" y="578995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334376" y="5885678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주문취소</a:t>
            </a:r>
            <a:endParaRPr lang="ko-KR" altLang="en-US" sz="900" dirty="0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228807" y="57899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51324" y="1348314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주문관리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7949018" y="4670903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더보</a:t>
            </a:r>
            <a:r>
              <a:rPr lang="ko-KR" altLang="en-US" sz="1100" dirty="0" err="1">
                <a:solidFill>
                  <a:schemeClr val="tx1"/>
                </a:solidFill>
              </a:rPr>
              <a:t>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809148" y="457207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778291" y="57835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91634" y="5840103"/>
            <a:ext cx="289649" cy="261182"/>
            <a:chOff x="2991634" y="5879647"/>
            <a:chExt cx="288014" cy="258312"/>
          </a:xfrm>
        </p:grpSpPr>
        <p:sp>
          <p:nvSpPr>
            <p:cNvPr id="2" name="타원 1"/>
            <p:cNvSpPr/>
            <p:nvPr/>
          </p:nvSpPr>
          <p:spPr>
            <a:xfrm>
              <a:off x="2991634" y="5879647"/>
              <a:ext cx="288014" cy="2583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043931" y="5930450"/>
              <a:ext cx="180662" cy="156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51841" y="5837045"/>
            <a:ext cx="9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배송준비중</a:t>
            </a:r>
            <a:endParaRPr lang="ko-KR" altLang="en-US" sz="1200" dirty="0"/>
          </a:p>
        </p:txBody>
      </p:sp>
      <p:sp>
        <p:nvSpPr>
          <p:cNvPr id="74" name="타원 73"/>
          <p:cNvSpPr/>
          <p:nvPr/>
        </p:nvSpPr>
        <p:spPr>
          <a:xfrm>
            <a:off x="4252667" y="5827344"/>
            <a:ext cx="289649" cy="2611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512874" y="5824286"/>
            <a:ext cx="9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배송완료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2826687" y="4771277"/>
            <a:ext cx="1956327" cy="76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상품금액 </a:t>
            </a:r>
            <a:r>
              <a:rPr lang="en-US" altLang="ko-KR" sz="1100" dirty="0" smtClean="0">
                <a:solidFill>
                  <a:schemeClr val="tx1"/>
                </a:solidFill>
              </a:rPr>
              <a:t>:          36,000</a:t>
            </a:r>
            <a:r>
              <a:rPr lang="ko-KR" altLang="en-US" sz="1100" dirty="0" smtClean="0">
                <a:solidFill>
                  <a:schemeClr val="tx1"/>
                </a:solidFill>
              </a:rPr>
              <a:t>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총 할인금액 </a:t>
            </a:r>
            <a:r>
              <a:rPr lang="en-US" altLang="ko-KR" sz="1100" dirty="0" smtClean="0">
                <a:solidFill>
                  <a:schemeClr val="tx1"/>
                </a:solidFill>
              </a:rPr>
              <a:t>:        1,500</a:t>
            </a:r>
            <a:r>
              <a:rPr lang="ko-KR" altLang="en-US" sz="1100" dirty="0" smtClean="0">
                <a:solidFill>
                  <a:schemeClr val="tx1"/>
                </a:solidFill>
              </a:rPr>
              <a:t>원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2847173" y="5166574"/>
            <a:ext cx="195632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43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주문관리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46255" y="4189641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31738"/>
              </p:ext>
            </p:extLst>
          </p:nvPr>
        </p:nvGraphicFramePr>
        <p:xfrm>
          <a:off x="10161388" y="1208599"/>
          <a:ext cx="2030606" cy="2846809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765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28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회원이 주문한 상세 페이지 내용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상품의 주문을 취소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 후 확인 누르면 주문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153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상세정보 출력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배송상태 선택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클릭 시 주문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2778291" y="2583918"/>
          <a:ext cx="6074943" cy="151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40"/>
                <a:gridCol w="1185461"/>
                <a:gridCol w="2805667"/>
                <a:gridCol w="863135"/>
                <a:gridCol w="946540"/>
              </a:tblGrid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상품이미지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금액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030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36,000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2778292" y="1462056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1709" y="1462056"/>
            <a:ext cx="2013438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1" lang="en-US" altLang="ko-KR" sz="110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20180201-123456789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78291" y="1712178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수취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91708" y="1712178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홍길</a:t>
            </a:r>
            <a:r>
              <a:rPr lang="ko-KR" altLang="en-US" sz="1100" dirty="0">
                <a:solidFill>
                  <a:schemeClr val="tx1"/>
                </a:solidFill>
              </a:rPr>
              <a:t>동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78292" y="1956580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배송</a:t>
            </a:r>
            <a:r>
              <a:rPr lang="ko-KR" altLang="en-US" sz="1100" dirty="0" err="1">
                <a:solidFill>
                  <a:schemeClr val="tx1"/>
                </a:solidFill>
              </a:rPr>
              <a:t>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91709" y="1956580"/>
            <a:ext cx="4861526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대구 남구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현충로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170, </a:t>
            </a:r>
            <a:r>
              <a:rPr lang="ko-KR" altLang="en-US" sz="1100" dirty="0" smtClean="0">
                <a:solidFill>
                  <a:schemeClr val="tx1"/>
                </a:solidFill>
              </a:rPr>
              <a:t>영남이공대학교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778291" y="2206702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요청사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91707" y="2206702"/>
            <a:ext cx="4861527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빠른 배송 부탁 드립니다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219014" y="1462055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32431" y="1462055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Moomin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219014" y="1712177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연락</a:t>
            </a:r>
            <a:r>
              <a:rPr lang="ko-KR" altLang="en-US" sz="1100" dirty="0">
                <a:solidFill>
                  <a:schemeClr val="tx1"/>
                </a:solidFill>
              </a:rPr>
              <a:t>처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432431" y="1712177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100" dirty="0" smtClean="0">
                <a:solidFill>
                  <a:schemeClr val="tx1"/>
                </a:solidFill>
              </a:rPr>
              <a:t>010-1234-5678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54" y="3085992"/>
            <a:ext cx="999169" cy="99916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99238" y="4278151"/>
            <a:ext cx="6325240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2778293" y="4422956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결제정보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8293" y="4670903"/>
            <a:ext cx="6074941" cy="991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147" y="4727870"/>
            <a:ext cx="1427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결제금액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6497515" y="5102462"/>
            <a:ext cx="1934308" cy="3751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37,000</a:t>
            </a:r>
            <a:r>
              <a:rPr lang="ko-KR" altLang="en-US" sz="1400" dirty="0" smtClean="0">
                <a:solidFill>
                  <a:schemeClr val="tx1"/>
                </a:solidFill>
              </a:rPr>
              <a:t>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65119" y="5879647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저장</a:t>
            </a:r>
            <a:endParaRPr lang="ko-KR" altLang="en-US" sz="900" dirty="0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22491" y="578995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334376" y="5885678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주문취소</a:t>
            </a:r>
            <a:endParaRPr lang="ko-KR" altLang="en-US" sz="900" dirty="0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228807" y="57899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51324" y="1348314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주문관리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7949018" y="4670903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더보</a:t>
            </a:r>
            <a:r>
              <a:rPr lang="ko-KR" altLang="en-US" sz="1100" dirty="0" err="1">
                <a:solidFill>
                  <a:schemeClr val="tx1"/>
                </a:solidFill>
              </a:rPr>
              <a:t>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809148" y="457207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778291" y="57835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91634" y="5840103"/>
            <a:ext cx="289649" cy="261182"/>
            <a:chOff x="2991634" y="5879647"/>
            <a:chExt cx="288014" cy="258312"/>
          </a:xfrm>
        </p:grpSpPr>
        <p:sp>
          <p:nvSpPr>
            <p:cNvPr id="2" name="타원 1"/>
            <p:cNvSpPr/>
            <p:nvPr/>
          </p:nvSpPr>
          <p:spPr>
            <a:xfrm>
              <a:off x="2991634" y="5879647"/>
              <a:ext cx="288014" cy="2583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043931" y="5930450"/>
              <a:ext cx="180662" cy="156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51841" y="5837045"/>
            <a:ext cx="9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배송준비중</a:t>
            </a:r>
            <a:endParaRPr lang="ko-KR" altLang="en-US" sz="1200" dirty="0"/>
          </a:p>
        </p:txBody>
      </p:sp>
      <p:sp>
        <p:nvSpPr>
          <p:cNvPr id="74" name="타원 73"/>
          <p:cNvSpPr/>
          <p:nvPr/>
        </p:nvSpPr>
        <p:spPr>
          <a:xfrm>
            <a:off x="4252667" y="5827344"/>
            <a:ext cx="289649" cy="2611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512874" y="5824286"/>
            <a:ext cx="9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배송완료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2826687" y="4771277"/>
            <a:ext cx="1956327" cy="76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상품금액 </a:t>
            </a:r>
            <a:r>
              <a:rPr lang="en-US" altLang="ko-KR" sz="1100" dirty="0" smtClean="0">
                <a:solidFill>
                  <a:schemeClr val="tx1"/>
                </a:solidFill>
              </a:rPr>
              <a:t>:          36,000</a:t>
            </a:r>
            <a:r>
              <a:rPr lang="ko-KR" altLang="en-US" sz="1100" dirty="0" smtClean="0">
                <a:solidFill>
                  <a:schemeClr val="tx1"/>
                </a:solidFill>
              </a:rPr>
              <a:t>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총 할인금액 </a:t>
            </a:r>
            <a:r>
              <a:rPr lang="en-US" altLang="ko-KR" sz="1100" dirty="0" smtClean="0">
                <a:solidFill>
                  <a:schemeClr val="tx1"/>
                </a:solidFill>
              </a:rPr>
              <a:t>:        1,500</a:t>
            </a:r>
            <a:r>
              <a:rPr lang="ko-KR" altLang="en-US" sz="1100" dirty="0" smtClean="0">
                <a:solidFill>
                  <a:schemeClr val="tx1"/>
                </a:solidFill>
              </a:rPr>
              <a:t>원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1FF80F47-B7FD-4880-866D-8D68E1642355}"/>
              </a:ext>
            </a:extLst>
          </p:cNvPr>
          <p:cNvSpPr/>
          <p:nvPr/>
        </p:nvSpPr>
        <p:spPr>
          <a:xfrm>
            <a:off x="4239513" y="2999275"/>
            <a:ext cx="2819913" cy="18911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5356141" y="4306676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확인</a:t>
            </a:r>
            <a:endParaRPr lang="ko-KR" altLang="en-US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4755586" y="3593185"/>
            <a:ext cx="256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5217169" y="421002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47173" y="5166574"/>
            <a:ext cx="195632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34939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44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주문관리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3" y="4995391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61"/>
            <a:ext cx="2038178" cy="556536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주문관리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93247"/>
              </p:ext>
            </p:extLst>
          </p:nvPr>
        </p:nvGraphicFramePr>
        <p:xfrm>
          <a:off x="10153813" y="1224748"/>
          <a:ext cx="2030606" cy="3472600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765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280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회원이 주문한 상세 페이지 내용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상품의 주문을 취소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출력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 리스트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153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리스트에서 삭제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매출관리에서 취소한 금액만큼 지우기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-&gt;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 리스트 페이지로 이동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아니오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 닫고 상세페이지 그대로 보여줌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배송 상태 표시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58292"/>
              </p:ext>
            </p:extLst>
          </p:nvPr>
        </p:nvGraphicFramePr>
        <p:xfrm>
          <a:off x="2778291" y="2583918"/>
          <a:ext cx="6074943" cy="151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40"/>
                <a:gridCol w="1185461"/>
                <a:gridCol w="2805667"/>
                <a:gridCol w="863135"/>
                <a:gridCol w="946540"/>
              </a:tblGrid>
              <a:tr h="482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상품이미지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금액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030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풀무원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아미오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유기농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1.4kg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36,000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2778292" y="1462056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1709" y="1462056"/>
            <a:ext cx="2013438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1" lang="en-US" altLang="ko-KR" sz="110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20180201-123456789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78291" y="1712178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수취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91708" y="1712178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홍길</a:t>
            </a:r>
            <a:r>
              <a:rPr lang="ko-KR" altLang="en-US" sz="1100" dirty="0">
                <a:solidFill>
                  <a:schemeClr val="tx1"/>
                </a:solidFill>
              </a:rPr>
              <a:t>동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78292" y="1956580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배송</a:t>
            </a:r>
            <a:r>
              <a:rPr lang="ko-KR" altLang="en-US" sz="1100" dirty="0" err="1">
                <a:solidFill>
                  <a:schemeClr val="tx1"/>
                </a:solidFill>
              </a:rPr>
              <a:t>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91709" y="1956580"/>
            <a:ext cx="4861526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대구 남구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현충로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170, </a:t>
            </a:r>
            <a:r>
              <a:rPr lang="ko-KR" altLang="en-US" sz="1100" dirty="0" smtClean="0">
                <a:solidFill>
                  <a:schemeClr val="tx1"/>
                </a:solidFill>
              </a:rPr>
              <a:t>영남이공대학교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778291" y="2206702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요청사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91707" y="2206702"/>
            <a:ext cx="4861527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빠른 배송 부탁 드립니다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219014" y="1462055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32431" y="1462055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Moomin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219014" y="1712177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연락</a:t>
            </a:r>
            <a:r>
              <a:rPr lang="ko-KR" altLang="en-US" sz="1100" dirty="0">
                <a:solidFill>
                  <a:schemeClr val="tx1"/>
                </a:solidFill>
              </a:rPr>
              <a:t>처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432431" y="1712177"/>
            <a:ext cx="1420804" cy="183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100" dirty="0" smtClean="0">
                <a:solidFill>
                  <a:schemeClr val="tx1"/>
                </a:solidFill>
              </a:rPr>
              <a:t>010-1234-5678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54" y="3085992"/>
            <a:ext cx="999169" cy="99916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99238" y="4278151"/>
            <a:ext cx="6325240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2778293" y="4422956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결제정보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8293" y="4670903"/>
            <a:ext cx="6074941" cy="991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826687" y="4771277"/>
            <a:ext cx="1956327" cy="76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상품금액 </a:t>
            </a:r>
            <a:r>
              <a:rPr lang="en-US" altLang="ko-KR" sz="1100" dirty="0" smtClean="0">
                <a:solidFill>
                  <a:schemeClr val="tx1"/>
                </a:solidFill>
              </a:rPr>
              <a:t>:          36,000</a:t>
            </a:r>
            <a:r>
              <a:rPr lang="ko-KR" altLang="en-US" sz="1100" dirty="0" smtClean="0">
                <a:solidFill>
                  <a:schemeClr val="tx1"/>
                </a:solidFill>
              </a:rPr>
              <a:t>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100" dirty="0" smtClean="0">
                <a:solidFill>
                  <a:schemeClr val="tx1"/>
                </a:solidFill>
              </a:rPr>
              <a:t>총 할인금액 </a:t>
            </a:r>
            <a:r>
              <a:rPr lang="en-US" altLang="ko-KR" sz="1100" dirty="0" smtClean="0">
                <a:solidFill>
                  <a:schemeClr val="tx1"/>
                </a:solidFill>
              </a:rPr>
              <a:t>:        1,500</a:t>
            </a:r>
            <a:r>
              <a:rPr lang="ko-KR" altLang="en-US" sz="1100" dirty="0" smtClean="0">
                <a:solidFill>
                  <a:schemeClr val="tx1"/>
                </a:solidFill>
              </a:rPr>
              <a:t>원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847173" y="5166574"/>
            <a:ext cx="195632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05147" y="4727870"/>
            <a:ext cx="1427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결제금액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6497515" y="5102462"/>
            <a:ext cx="1934308" cy="3751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34,500</a:t>
            </a:r>
            <a:r>
              <a:rPr lang="ko-KR" altLang="en-US" sz="1400" dirty="0" smtClean="0">
                <a:solidFill>
                  <a:schemeClr val="tx1"/>
                </a:solidFill>
              </a:rPr>
              <a:t>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651324" y="1348314"/>
            <a:ext cx="253938" cy="227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456255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주문관리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1FF80F47-B7FD-4880-866D-8D68E1642355}"/>
              </a:ext>
            </a:extLst>
          </p:cNvPr>
          <p:cNvSpPr/>
          <p:nvPr/>
        </p:nvSpPr>
        <p:spPr>
          <a:xfrm>
            <a:off x="4168999" y="2907588"/>
            <a:ext cx="2819913" cy="18911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0523BAC6-09D4-4F2D-A702-B25F3F90733A}"/>
              </a:ext>
            </a:extLst>
          </p:cNvPr>
          <p:cNvSpPr/>
          <p:nvPr/>
        </p:nvSpPr>
        <p:spPr>
          <a:xfrm>
            <a:off x="4042964" y="276582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4706200" y="4186102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예</a:t>
            </a:r>
          </a:p>
        </p:txBody>
      </p:sp>
      <p:sp>
        <p:nvSpPr>
          <p:cNvPr id="60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5685931" y="4187774"/>
            <a:ext cx="736541" cy="2689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아니</a:t>
            </a:r>
            <a:r>
              <a:rPr lang="ko-KR" altLang="en-US" sz="1050" dirty="0"/>
              <a:t>오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77455" y="3285276"/>
            <a:ext cx="240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상품의 주문을 취소하시겠습니까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949018" y="4670903"/>
            <a:ext cx="904216" cy="183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더보</a:t>
            </a:r>
            <a:r>
              <a:rPr lang="ko-KR" altLang="en-US" sz="1100" dirty="0" err="1">
                <a:solidFill>
                  <a:schemeClr val="tx1"/>
                </a:solidFill>
              </a:rPr>
              <a:t>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65119" y="5879647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저장</a:t>
            </a:r>
            <a:endParaRPr lang="ko-KR" altLang="en-US" sz="900" dirty="0"/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22491" y="578995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334376" y="5885678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주문취소</a:t>
            </a:r>
            <a:endParaRPr lang="ko-KR" altLang="en-US" sz="900" dirty="0"/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228807" y="578995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778291" y="578359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991634" y="5840103"/>
            <a:ext cx="289649" cy="261182"/>
            <a:chOff x="2991634" y="5879647"/>
            <a:chExt cx="288014" cy="258312"/>
          </a:xfrm>
        </p:grpSpPr>
        <p:sp>
          <p:nvSpPr>
            <p:cNvPr id="90" name="타원 89"/>
            <p:cNvSpPr/>
            <p:nvPr/>
          </p:nvSpPr>
          <p:spPr>
            <a:xfrm>
              <a:off x="2991634" y="5879647"/>
              <a:ext cx="288014" cy="2583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3043931" y="5930450"/>
              <a:ext cx="180662" cy="156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251841" y="5837045"/>
            <a:ext cx="9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배송준비중</a:t>
            </a:r>
            <a:endParaRPr lang="ko-KR" altLang="en-US" sz="1200" dirty="0"/>
          </a:p>
        </p:txBody>
      </p:sp>
      <p:sp>
        <p:nvSpPr>
          <p:cNvPr id="93" name="타원 92"/>
          <p:cNvSpPr/>
          <p:nvPr/>
        </p:nvSpPr>
        <p:spPr>
          <a:xfrm>
            <a:off x="4252667" y="5827344"/>
            <a:ext cx="289649" cy="2611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4512874" y="5824286"/>
            <a:ext cx="9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배송완료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93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60110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검색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3816085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67926"/>
              </p:ext>
            </p:extLst>
          </p:nvPr>
        </p:nvGraphicFramePr>
        <p:xfrm>
          <a:off x="10161388" y="1208600"/>
          <a:ext cx="2030606" cy="2428389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473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902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가장 큰 카테고리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강아지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고양이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현재 저장 된 키워드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2350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출력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79498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검</a:t>
              </a:r>
              <a:r>
                <a:rPr lang="ko-KR" altLang="en-US" sz="1000" dirty="0">
                  <a:solidFill>
                    <a:srgbClr val="FF0000"/>
                  </a:solidFill>
                </a:rPr>
                <a:t>색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6252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2804746" y="1450731"/>
            <a:ext cx="993531" cy="2791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키워드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079975" y="1925733"/>
            <a:ext cx="2523837" cy="266175"/>
            <a:chOff x="3654438" y="1339215"/>
            <a:chExt cx="2523837" cy="266175"/>
          </a:xfrm>
        </p:grpSpPr>
        <p:sp>
          <p:nvSpPr>
            <p:cNvPr id="72" name="TextBox 71"/>
            <p:cNvSpPr txBox="1"/>
            <p:nvPr/>
          </p:nvSpPr>
          <p:spPr>
            <a:xfrm>
              <a:off x="3654438" y="1339215"/>
              <a:ext cx="80467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</a:rPr>
                <a:t>카테고리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466680" y="1339215"/>
              <a:ext cx="1711595" cy="26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5916523" y="1400022"/>
              <a:ext cx="201851" cy="14714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3884646" y="193094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강아지</a:t>
            </a:r>
            <a:endParaRPr lang="ko-KR" altLang="en-US" sz="1100" dirty="0"/>
          </a:p>
        </p:txBody>
      </p:sp>
      <p:sp>
        <p:nvSpPr>
          <p:cNvPr id="102" name="타원 10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973303" y="17888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798" y="2503136"/>
            <a:ext cx="5169876" cy="28562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65309" y="268539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사료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122054" y="268539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간식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66216" y="268539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생활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465308" y="3209474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훈련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5122053" y="3209474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자견용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6766215" y="3209474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유기농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465308" y="3749292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목욕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122053" y="3749292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장난감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766215" y="3749292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신발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12615" y="5628987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sp>
        <p:nvSpPr>
          <p:cNvPr id="113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281872" y="5635018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114" name="타원 11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261469" y="250313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476603" y="4240887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배변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133348" y="4240887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원피스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777510" y="4240887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하의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508725" y="4794983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165470" y="4794983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악세서리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809632" y="4794983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175200" y="552868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72075" y="553927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856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검색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키워드 추가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421346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02411"/>
            <a:ext cx="2038178" cy="557331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011029"/>
              </p:ext>
            </p:extLst>
          </p:nvPr>
        </p:nvGraphicFramePr>
        <p:xfrm>
          <a:off x="10161389" y="1224119"/>
          <a:ext cx="2030606" cy="2662259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7652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32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가장 큰 카테고리 선택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강아지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고양이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현재 저장 된 키워드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1537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출력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버튼 클릭 시 해당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페이지내에서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할 시 키워드 목록에 추가하여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닫힘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1084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76958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>
                  <a:solidFill>
                    <a:srgbClr val="FF0000"/>
                  </a:solidFill>
                </a:rPr>
                <a:t>검</a:t>
              </a:r>
              <a:r>
                <a:rPr lang="ko-KR" altLang="en-US" sz="1000" dirty="0">
                  <a:solidFill>
                    <a:srgbClr val="FF0000"/>
                  </a:solidFill>
                </a:rPr>
                <a:t>색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6252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2804746" y="1450731"/>
            <a:ext cx="993531" cy="2791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키워드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079975" y="1925733"/>
            <a:ext cx="2523837" cy="266175"/>
            <a:chOff x="3654438" y="1339215"/>
            <a:chExt cx="2523837" cy="266175"/>
          </a:xfrm>
        </p:grpSpPr>
        <p:sp>
          <p:nvSpPr>
            <p:cNvPr id="72" name="TextBox 71"/>
            <p:cNvSpPr txBox="1"/>
            <p:nvPr/>
          </p:nvSpPr>
          <p:spPr>
            <a:xfrm>
              <a:off x="3654438" y="1339215"/>
              <a:ext cx="80467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</a:rPr>
                <a:t>카테고리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466680" y="1339215"/>
              <a:ext cx="1711595" cy="26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5916523" y="1400022"/>
              <a:ext cx="201851" cy="14714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3884646" y="193094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강아지</a:t>
            </a:r>
            <a:endParaRPr lang="ko-KR" altLang="en-US" sz="1100" dirty="0"/>
          </a:p>
        </p:txBody>
      </p:sp>
      <p:sp>
        <p:nvSpPr>
          <p:cNvPr id="102" name="타원 10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973303" y="178888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798" y="2503136"/>
            <a:ext cx="5169876" cy="28562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65309" y="268539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사료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122054" y="268539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간식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66216" y="268539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생활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620876" y="3179057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훈련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5277621" y="3179057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자견용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6921783" y="3179057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유기농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620876" y="3718875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목욕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277621" y="3718875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장난감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921783" y="3718875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신발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112615" y="5628987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sp>
        <p:nvSpPr>
          <p:cNvPr id="113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281872" y="5635018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추가</a:t>
            </a:r>
            <a:endParaRPr lang="ko-KR" altLang="en-US" sz="900" dirty="0"/>
          </a:p>
        </p:txBody>
      </p:sp>
      <p:sp>
        <p:nvSpPr>
          <p:cNvPr id="114" name="타원 113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3261469" y="250313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949371" y="3429403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배변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606116" y="3429403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원피스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933078" y="4210470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하의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981493" y="3983499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638238" y="3983499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악세서리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965200" y="4764566"/>
            <a:ext cx="1412531" cy="3257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175200" y="552868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3196844" y="3098320"/>
            <a:ext cx="5235224" cy="2096146"/>
            <a:chOff x="5124490" y="3218877"/>
            <a:chExt cx="3194273" cy="1646604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5187928" y="3218877"/>
              <a:ext cx="3130835" cy="16466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사각형: 둥근 모서리 92">
              <a:extLst>
                <a:ext uri="{FF2B5EF4-FFF2-40B4-BE49-F238E27FC236}">
                  <a16:creationId xmlns:a16="http://schemas.microsoft.com/office/drawing/2014/main" xmlns="" id="{6879A77E-DCBC-42FF-BD9B-4ADC2C554EB3}"/>
                </a:ext>
              </a:extLst>
            </p:cNvPr>
            <p:cNvSpPr/>
            <p:nvPr/>
          </p:nvSpPr>
          <p:spPr>
            <a:xfrm>
              <a:off x="6096772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추가</a:t>
              </a:r>
              <a:endParaRPr lang="ko-KR" altLang="en-US" sz="1050" dirty="0"/>
            </a:p>
          </p:txBody>
        </p:sp>
        <p:sp>
          <p:nvSpPr>
            <p:cNvPr id="124" name="사각형: 둥근 모서리 93">
              <a:extLst>
                <a:ext uri="{FF2B5EF4-FFF2-40B4-BE49-F238E27FC236}">
                  <a16:creationId xmlns:a16="http://schemas.microsoft.com/office/drawing/2014/main" xmlns="" id="{E0E7ED61-85CE-40F8-A828-B8726D9E5F56}"/>
                </a:ext>
              </a:extLst>
            </p:cNvPr>
            <p:cNvSpPr/>
            <p:nvPr/>
          </p:nvSpPr>
          <p:spPr>
            <a:xfrm>
              <a:off x="6880049" y="4317312"/>
              <a:ext cx="692308" cy="2683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취소</a:t>
              </a:r>
              <a:endParaRPr lang="ko-KR" altLang="en-US" sz="1050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FC97F9A0-09A0-4252-A332-7A8BCBF22E74}"/>
                </a:ext>
              </a:extLst>
            </p:cNvPr>
            <p:cNvSpPr/>
            <p:nvPr/>
          </p:nvSpPr>
          <p:spPr>
            <a:xfrm>
              <a:off x="5124490" y="3238002"/>
              <a:ext cx="213343" cy="1976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734650" y="3769427"/>
            <a:ext cx="100791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/>
              <a:t>키워드</a:t>
            </a:r>
            <a:endParaRPr lang="ko-KR" altLang="en-US" sz="1100" dirty="0"/>
          </a:p>
        </p:txBody>
      </p:sp>
      <p:sp>
        <p:nvSpPr>
          <p:cNvPr id="127" name="직사각형 126"/>
          <p:cNvSpPr/>
          <p:nvPr/>
        </p:nvSpPr>
        <p:spPr>
          <a:xfrm>
            <a:off x="4868334" y="3769107"/>
            <a:ext cx="3166373" cy="2764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4654991" y="439781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xmlns="" id="{985ED2EB-AAF8-44A9-A899-CA8859CBA362}"/>
              </a:ext>
            </a:extLst>
          </p:cNvPr>
          <p:cNvSpPr/>
          <p:nvPr/>
        </p:nvSpPr>
        <p:spPr>
          <a:xfrm>
            <a:off x="6028977" y="439781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072075" y="5539272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88821" y="4487567"/>
            <a:ext cx="212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수정화면도 동일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034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919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관리자계정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61388" y="1208599"/>
          <a:ext cx="2030606" cy="3840316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513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로그아웃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메시지 창 출력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클릭 시 로그인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62467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509644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929741" y="1950399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124" y="2041601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/>
              <a:t> </a:t>
            </a:r>
            <a:r>
              <a:rPr lang="ko-KR" altLang="en-US" sz="1000" b="0" dirty="0" smtClean="0"/>
              <a:t>로그아웃</a:t>
            </a:r>
            <a:endParaRPr lang="ko-KR" altLang="en-US" sz="1000" b="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875338" y="1442831"/>
            <a:ext cx="222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관리자계정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124" y="2409307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smtClean="0">
                <a:solidFill>
                  <a:srgbClr val="FF0000"/>
                </a:solidFill>
              </a:rPr>
              <a:t>관리자계정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50336" y="1719830"/>
            <a:ext cx="5766816" cy="4120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6700"/>
              </p:ext>
            </p:extLst>
          </p:nvPr>
        </p:nvGraphicFramePr>
        <p:xfrm>
          <a:off x="3773505" y="2651224"/>
          <a:ext cx="5120478" cy="279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039"/>
                <a:gridCol w="2834613"/>
                <a:gridCol w="1706826"/>
              </a:tblGrid>
              <a:tr h="46643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아이디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담당관리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C00000"/>
                          </a:solidFill>
                        </a:rPr>
                        <a:t>Admin1</a:t>
                      </a:r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C00000"/>
                          </a:solidFill>
                        </a:rPr>
                        <a:t>Admin2</a:t>
                      </a:r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매출관리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C00000"/>
                          </a:solidFill>
                        </a:rPr>
                        <a:t>admin3</a:t>
                      </a:r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회원관리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779520" y="1950399"/>
            <a:ext cx="1365504" cy="457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관리자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5261115" y="3228915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2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76326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err="1" smtClean="0"/>
                        <a:t>어바웃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3816085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어바웃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33969"/>
              </p:ext>
            </p:extLst>
          </p:nvPr>
        </p:nvGraphicFramePr>
        <p:xfrm>
          <a:off x="10161388" y="1208600"/>
          <a:ext cx="2030606" cy="2326661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473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902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회사정보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2350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330277" y="5919204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79498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검</a:t>
              </a:r>
              <a:r>
                <a:rPr lang="ko-KR" altLang="en-US" sz="1000" dirty="0"/>
                <a:t>색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6252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12077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>
                  <a:solidFill>
                    <a:srgbClr val="FF0000"/>
                  </a:solidFill>
                </a:rPr>
                <a:t>어바웃관리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4381" r="417" b="32381"/>
          <a:stretch/>
        </p:blipFill>
        <p:spPr>
          <a:xfrm>
            <a:off x="2917441" y="2496165"/>
            <a:ext cx="5929206" cy="141211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89" y="2615171"/>
            <a:ext cx="5800347" cy="115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592025" y="1296071"/>
            <a:ext cx="1219823" cy="3300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회사정보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5889" y="1791053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885889" y="2171954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회사설명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17441" y="4119691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917441" y="4490404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연락</a:t>
            </a:r>
            <a:r>
              <a:rPr lang="ko-KR" altLang="en-US" sz="1100" dirty="0">
                <a:solidFill>
                  <a:schemeClr val="tx1"/>
                </a:solidFill>
              </a:rPr>
              <a:t>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917441" y="4881513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이메일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917441" y="5231326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지도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00500" y="1791053"/>
            <a:ext cx="4685736" cy="257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000500" y="4119691"/>
            <a:ext cx="4685736" cy="257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000500" y="4504129"/>
            <a:ext cx="4685736" cy="257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000500" y="4881513"/>
            <a:ext cx="4685736" cy="257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000500" y="5231326"/>
            <a:ext cx="4685736" cy="257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711871" y="172229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324110" y="582948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85889" y="2496165"/>
            <a:ext cx="5960758" cy="142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566356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45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err="1" smtClean="0"/>
                        <a:t>어바웃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53814" y="3816085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3573271"/>
            <a:ext cx="2038178" cy="3002457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D222732-ED0A-4E29-8B4F-4291349F1EC9}"/>
              </a:ext>
            </a:extLst>
          </p:cNvPr>
          <p:cNvSpPr txBox="1"/>
          <p:nvPr/>
        </p:nvSpPr>
        <p:spPr>
          <a:xfrm>
            <a:off x="445043" y="1105505"/>
            <a:ext cx="450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화면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어바웃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1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13423"/>
              </p:ext>
            </p:extLst>
          </p:nvPr>
        </p:nvGraphicFramePr>
        <p:xfrm>
          <a:off x="10161388" y="1208600"/>
          <a:ext cx="2030606" cy="2606463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4736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9022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내용입력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위도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경도 적어서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구글맵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연동하여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이전 페이지로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2350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 저장 후 내용 출력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592025" y="1296071"/>
            <a:ext cx="6559422" cy="495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8330277" y="5919204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</a:t>
            </a:r>
            <a:r>
              <a:rPr lang="ko-KR" altLang="en-US" sz="900" dirty="0"/>
              <a:t>정</a:t>
            </a:r>
            <a:endParaRPr lang="ko-KR" altLang="en-US" sz="900" dirty="0"/>
          </a:p>
        </p:txBody>
      </p:sp>
      <p:sp>
        <p:nvSpPr>
          <p:cNvPr id="113" name="사각형: 둥근 모서리 74">
            <a:extLst>
              <a:ext uri="{FF2B5EF4-FFF2-40B4-BE49-F238E27FC236}">
                <a16:creationId xmlns="" xmlns:a16="http://schemas.microsoft.com/office/drawing/2014/main" id="{C87F4A9E-DBA5-4E7E-85C7-10A65F58DE60}"/>
              </a:ext>
            </a:extLst>
          </p:cNvPr>
          <p:cNvSpPr/>
          <p:nvPr/>
        </p:nvSpPr>
        <p:spPr>
          <a:xfrm>
            <a:off x="7499534" y="5925235"/>
            <a:ext cx="688115" cy="2583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취소</a:t>
            </a:r>
            <a:endParaRPr lang="ko-KR" altLang="en-US" sz="900" dirty="0"/>
          </a:p>
        </p:txBody>
      </p:sp>
      <p:sp>
        <p:nvSpPr>
          <p:cNvPr id="130" name="타원 12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7392862" y="582948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0467" y="1522859"/>
            <a:ext cx="1653867" cy="4525501"/>
            <a:chOff x="490467" y="1522859"/>
            <a:chExt cx="1653867" cy="452550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F410B6C-5DFB-4EA2-AAAE-BB2304939B78}"/>
                </a:ext>
              </a:extLst>
            </p:cNvPr>
            <p:cNvSpPr/>
            <p:nvPr/>
          </p:nvSpPr>
          <p:spPr>
            <a:xfrm>
              <a:off x="490467" y="1522859"/>
              <a:ext cx="1653867" cy="45255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24">
              <a:extLst>
                <a:ext uri="{FF2B5EF4-FFF2-40B4-BE49-F238E27FC236}">
                  <a16:creationId xmlns="" xmlns:a16="http://schemas.microsoft.com/office/drawing/2014/main" id="{8679515A-FB05-4360-9BDD-059F6EA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606736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en-US" altLang="ko-KR" sz="1000" b="0" dirty="0"/>
                <a:t> </a:t>
              </a:r>
              <a:r>
                <a:rPr lang="ko-KR" altLang="en-US" sz="1000" b="0" dirty="0"/>
                <a:t>로그 아웃</a:t>
              </a:r>
            </a:p>
          </p:txBody>
        </p:sp>
        <p:sp>
          <p:nvSpPr>
            <p:cNvPr id="80" name="직사각형 24">
              <a:extLst>
                <a:ext uri="{FF2B5EF4-FFF2-40B4-BE49-F238E27FC236}">
                  <a16:creationId xmlns="" xmlns:a16="http://schemas.microsoft.com/office/drawing/2014/main" id="{A734A3D2-1DB1-4BD9-8F0F-E2D266CC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192573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err="1" smtClean="0"/>
                <a:t>메인관리</a:t>
              </a:r>
              <a:endParaRPr lang="en-US" altLang="ko-KR" sz="1000" dirty="0" smtClean="0"/>
            </a:p>
          </p:txBody>
        </p:sp>
        <p:sp>
          <p:nvSpPr>
            <p:cNvPr id="81" name="직사각형 24">
              <a:extLst>
                <a:ext uri="{FF2B5EF4-FFF2-40B4-BE49-F238E27FC236}">
                  <a16:creationId xmlns="" xmlns:a16="http://schemas.microsoft.com/office/drawing/2014/main" id="{5995D788-BAD7-423F-B8FF-D582045F5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22498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쇼핑 관리</a:t>
              </a:r>
              <a:endParaRPr lang="ko-KR" altLang="en-US" sz="1000" b="0" dirty="0"/>
            </a:p>
          </p:txBody>
        </p:sp>
        <p:sp>
          <p:nvSpPr>
            <p:cNvPr id="82" name="직사각형 24">
              <a:extLst>
                <a:ext uri="{FF2B5EF4-FFF2-40B4-BE49-F238E27FC236}">
                  <a16:creationId xmlns="" xmlns:a16="http://schemas.microsoft.com/office/drawing/2014/main" id="{F499F82F-04A4-4D64-8D52-9A2DE9C9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255524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회원관리</a:t>
              </a:r>
              <a:endParaRPr lang="ko-KR" altLang="en-US" sz="1000" b="0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288103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이벤트관리</a:t>
              </a:r>
              <a:endParaRPr lang="ko-KR" altLang="en-US" sz="1000" b="0" dirty="0"/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21884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문의관리</a:t>
              </a:r>
              <a:endParaRPr lang="ko-KR" altLang="en-US" sz="1000" b="0" dirty="0"/>
            </a:p>
          </p:txBody>
        </p:sp>
        <p:sp>
          <p:nvSpPr>
            <p:cNvPr id="85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9" y="3522308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매출관리</a:t>
              </a:r>
              <a:endParaRPr lang="ko-KR" altLang="en-US" sz="1000" b="0" dirty="0"/>
            </a:p>
          </p:txBody>
        </p:sp>
        <p:sp>
          <p:nvSpPr>
            <p:cNvPr id="86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25" y="3853177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공지사항</a:t>
              </a:r>
              <a:endParaRPr lang="ko-KR" altLang="en-US" sz="1000" b="0" dirty="0"/>
            </a:p>
          </p:txBody>
        </p:sp>
        <p:sp>
          <p:nvSpPr>
            <p:cNvPr id="87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5" y="4157561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후</a:t>
              </a:r>
              <a:r>
                <a:rPr lang="ko-KR" altLang="en-US" sz="1000" dirty="0"/>
                <a:t>기</a:t>
              </a:r>
              <a:endParaRPr lang="ko-KR" altLang="en-US" sz="1000" b="0" dirty="0"/>
            </a:p>
          </p:txBody>
        </p:sp>
        <p:sp>
          <p:nvSpPr>
            <p:cNvPr id="88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794983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검</a:t>
              </a:r>
              <a:r>
                <a:rPr lang="ko-KR" altLang="en-US" sz="1000" dirty="0"/>
                <a:t>색</a:t>
              </a:r>
              <a:endParaRPr lang="ko-KR" altLang="en-US" sz="1000" b="0" dirty="0"/>
            </a:p>
          </p:txBody>
        </p:sp>
        <p:sp>
          <p:nvSpPr>
            <p:cNvPr id="59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4462529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dirty="0" smtClean="0"/>
                <a:t>주문관리</a:t>
              </a:r>
              <a:endParaRPr lang="ko-KR" altLang="en-US" sz="1000" b="0" dirty="0"/>
            </a:p>
          </p:txBody>
        </p:sp>
        <p:sp>
          <p:nvSpPr>
            <p:cNvPr id="53" name="직사각형 24">
              <a:extLst>
                <a:ext uri="{FF2B5EF4-FFF2-40B4-BE49-F238E27FC236}">
                  <a16:creationId xmlns="" xmlns:a16="http://schemas.microsoft.com/office/drawing/2014/main" id="{94A589CD-DEA0-4B50-AA59-FD8739F62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12" y="5120772"/>
              <a:ext cx="1441752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 eaLnBrk="1" latinLnBrk="1" hangingPunct="1">
                <a:buFont typeface="Wingdings" pitchFamily="2" charset="2"/>
                <a:buNone/>
              </a:pPr>
              <a:r>
                <a:rPr lang="ko-KR" altLang="en-US" sz="1000" b="0" dirty="0" err="1" smtClean="0">
                  <a:solidFill>
                    <a:srgbClr val="FF0000"/>
                  </a:solidFill>
                </a:rPr>
                <a:t>어바웃관리</a:t>
              </a:r>
              <a:endParaRPr lang="ko-KR" altLang="en-US" sz="1000" b="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4381" r="417" b="32381"/>
          <a:stretch/>
        </p:blipFill>
        <p:spPr>
          <a:xfrm>
            <a:off x="2917441" y="2496165"/>
            <a:ext cx="5929206" cy="141211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89" y="2615171"/>
            <a:ext cx="5800347" cy="115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592025" y="1296071"/>
            <a:ext cx="1219823" cy="3300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회사정보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5889" y="1791053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885889" y="2171954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회사설명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17441" y="4119691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917441" y="4490404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연락</a:t>
            </a:r>
            <a:r>
              <a:rPr lang="ko-KR" altLang="en-US" sz="1100" dirty="0">
                <a:solidFill>
                  <a:schemeClr val="tx1"/>
                </a:solidFill>
              </a:rPr>
              <a:t>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917441" y="4881513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이메일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917441" y="5231326"/>
            <a:ext cx="925960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지도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00500" y="1791053"/>
            <a:ext cx="4685736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000500" y="4119691"/>
            <a:ext cx="4685736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000500" y="4504129"/>
            <a:ext cx="4685736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000500" y="4881513"/>
            <a:ext cx="4685736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000500" y="5231326"/>
            <a:ext cx="4685736" cy="25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711871" y="172229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2818542" y="529146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985ED2EB-AAF8-44A9-A899-CA8859CBA362}"/>
              </a:ext>
            </a:extLst>
          </p:cNvPr>
          <p:cNvSpPr/>
          <p:nvPr/>
        </p:nvSpPr>
        <p:spPr>
          <a:xfrm>
            <a:off x="8324110" y="5829489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51019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관리자계정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32342"/>
              </p:ext>
            </p:extLst>
          </p:nvPr>
        </p:nvGraphicFramePr>
        <p:xfrm>
          <a:off x="10161388" y="1208599"/>
          <a:ext cx="2030606" cy="2680229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86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관리자계정 상세보기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리스트 페이지로 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페이지로 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55536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454602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929741" y="1950399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124" y="2041601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/>
              <a:t> </a:t>
            </a:r>
            <a:r>
              <a:rPr lang="ko-KR" altLang="en-US" sz="1000" b="0" dirty="0" smtClean="0"/>
              <a:t>로그아웃</a:t>
            </a:r>
            <a:endParaRPr lang="ko-KR" altLang="en-US" sz="1000" b="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875338" y="1442831"/>
            <a:ext cx="222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관리자계정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124" y="2409307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smtClean="0">
                <a:solidFill>
                  <a:srgbClr val="FF0000"/>
                </a:solidFill>
              </a:rPr>
              <a:t>관리자계정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50336" y="1719830"/>
            <a:ext cx="5766816" cy="4120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78202"/>
              </p:ext>
            </p:extLst>
          </p:nvPr>
        </p:nvGraphicFramePr>
        <p:xfrm>
          <a:off x="3672310" y="1977827"/>
          <a:ext cx="5322868" cy="307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228"/>
                <a:gridCol w="3596640"/>
              </a:tblGrid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Admin1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패스워드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admin@gamil.com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담당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646410" y="1942773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7410336" y="5306912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뒤로</a:t>
            </a:r>
            <a:endParaRPr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7303664" y="520808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302870" y="5306912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수</a:t>
            </a:r>
            <a:r>
              <a:rPr lang="ko-KR" altLang="en-US" sz="1000" dirty="0"/>
              <a:t>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7303664" y="520351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96198" y="5203386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194288" y="5208084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38911C0-9FFE-4C3D-B340-BD4AA04F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35161"/>
              </p:ext>
            </p:extLst>
          </p:nvPr>
        </p:nvGraphicFramePr>
        <p:xfrm>
          <a:off x="0" y="545209"/>
          <a:ext cx="12192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98485268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426115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0864544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3903801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14091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69231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Name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Screen ID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Page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79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Path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관리자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관리자계정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상세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수정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Writer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0091088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403AAA-09AC-4BF4-AA4E-F827AF2C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8519BD-EE89-4ADB-B867-0983CDB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6454105"/>
            <a:ext cx="12192000" cy="4038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FE3649D-3D4C-4519-9832-62F2C6F0B7FF}"/>
              </a:ext>
            </a:extLst>
          </p:cNvPr>
          <p:cNvCxnSpPr/>
          <p:nvPr/>
        </p:nvCxnSpPr>
        <p:spPr>
          <a:xfrm>
            <a:off x="10153816" y="1010360"/>
            <a:ext cx="0" cy="5565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48EB949-AF82-405C-8B9E-7D51E6F93CAE}"/>
              </a:ext>
            </a:extLst>
          </p:cNvPr>
          <p:cNvSpPr/>
          <p:nvPr/>
        </p:nvSpPr>
        <p:spPr>
          <a:xfrm>
            <a:off x="10153816" y="1002410"/>
            <a:ext cx="2045741" cy="20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Description</a:t>
            </a:r>
            <a:endParaRPr lang="ko-KR" altLang="en-US" sz="900" dirty="0"/>
          </a:p>
        </p:txBody>
      </p:sp>
      <p:graphicFrame>
        <p:nvGraphicFramePr>
          <p:cNvPr id="23" name="Group 858">
            <a:extLst>
              <a:ext uri="{FF2B5EF4-FFF2-40B4-BE49-F238E27FC236}">
                <a16:creationId xmlns="" xmlns:a16="http://schemas.microsoft.com/office/drawing/2014/main" id="{9D391D26-CCAD-411E-9AD8-56107ADD7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73851"/>
              </p:ext>
            </p:extLst>
          </p:nvPr>
        </p:nvGraphicFramePr>
        <p:xfrm>
          <a:off x="10161388" y="1208599"/>
          <a:ext cx="2030606" cy="2830512"/>
        </p:xfrm>
        <a:graphic>
          <a:graphicData uri="http://schemas.openxmlformats.org/drawingml/2006/table">
            <a:tbl>
              <a:tblPr/>
              <a:tblGrid>
                <a:gridCol w="2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208">
                <a:tc gridSpan="2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835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수정불가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나머지 정보 수정 가능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저장되고 리스트 페이지로 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3656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1312161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2556267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3365048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4400869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0175776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8969135"/>
                  </a:ext>
                </a:extLst>
              </a:tr>
              <a:tr h="241327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8573614"/>
                  </a:ext>
                </a:extLst>
              </a:tr>
              <a:tr h="23451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5" marR="0" marT="17975" marB="17975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70262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5D4F7E4-6061-44F7-8897-A41CD8313FAA}"/>
              </a:ext>
            </a:extLst>
          </p:cNvPr>
          <p:cNvSpPr/>
          <p:nvPr/>
        </p:nvSpPr>
        <p:spPr>
          <a:xfrm>
            <a:off x="10161388" y="5096444"/>
            <a:ext cx="2038181" cy="214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특이사항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365CB2B-E93D-4AE3-9D23-33A0A188C6A1}"/>
              </a:ext>
            </a:extLst>
          </p:cNvPr>
          <p:cNvSpPr/>
          <p:nvPr/>
        </p:nvSpPr>
        <p:spPr>
          <a:xfrm>
            <a:off x="10153817" y="1010359"/>
            <a:ext cx="2038178" cy="5565369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A5F79D4-FE78-4EB8-9388-39E8430C21A4}"/>
              </a:ext>
            </a:extLst>
          </p:cNvPr>
          <p:cNvSpPr/>
          <p:nvPr/>
        </p:nvSpPr>
        <p:spPr bwMode="auto">
          <a:xfrm>
            <a:off x="929741" y="1950399"/>
            <a:ext cx="1643021" cy="2809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anchor="ctr">
            <a:spAutoFit/>
          </a:bodyPr>
          <a:lstStyle/>
          <a:p>
            <a:pPr eaLnBrk="1" latinLnBrk="1" hangingPunct="1">
              <a:buFont typeface="Wingdings" pitchFamily="2" charset="2"/>
              <a:buNone/>
              <a:defRPr/>
            </a:pPr>
            <a:endParaRPr lang="ko-KR" altLang="en-US" sz="1000" b="0" dirty="0"/>
          </a:p>
        </p:txBody>
      </p:sp>
      <p:sp>
        <p:nvSpPr>
          <p:cNvPr id="35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124" y="2041601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en-US" altLang="ko-KR" sz="1000" b="0" dirty="0"/>
              <a:t> </a:t>
            </a:r>
            <a:r>
              <a:rPr lang="ko-KR" altLang="en-US" sz="1000" b="0" dirty="0" smtClean="0"/>
              <a:t>로그아웃</a:t>
            </a:r>
            <a:endParaRPr lang="ko-KR" altLang="en-US" sz="1000" b="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5C101F7-AA4E-41BA-A7ED-9032B9B4C44A}"/>
              </a:ext>
            </a:extLst>
          </p:cNvPr>
          <p:cNvSpPr txBox="1"/>
          <p:nvPr/>
        </p:nvSpPr>
        <p:spPr>
          <a:xfrm>
            <a:off x="875338" y="1442831"/>
            <a:ext cx="222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관리자계정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8640" y="1208599"/>
            <a:ext cx="9339072" cy="5039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4">
            <a:extLst>
              <a:ext uri="{FF2B5EF4-FFF2-40B4-BE49-F238E27FC236}">
                <a16:creationId xmlns="" xmlns:a16="http://schemas.microsoft.com/office/drawing/2014/main" id="{8679515A-FB05-4360-9BDD-059F6EA4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124" y="2409307"/>
            <a:ext cx="1441752" cy="24622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latinLnBrk="1" hangingPunct="1">
              <a:buFont typeface="Wingdings" pitchFamily="2" charset="2"/>
              <a:buNone/>
            </a:pPr>
            <a:r>
              <a:rPr lang="ko-KR" altLang="en-US" sz="1000" smtClean="0">
                <a:solidFill>
                  <a:srgbClr val="FF0000"/>
                </a:solidFill>
              </a:rPr>
              <a:t>관리자계정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50336" y="1719830"/>
            <a:ext cx="5766816" cy="4120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672310" y="1977827"/>
          <a:ext cx="5322868" cy="307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228"/>
                <a:gridCol w="3596640"/>
              </a:tblGrid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Admin1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패스워드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admin@gamil.com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담당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3982742" y="2041601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93">
            <a:extLst>
              <a:ext uri="{FF2B5EF4-FFF2-40B4-BE49-F238E27FC236}">
                <a16:creationId xmlns="" xmlns:a16="http://schemas.microsoft.com/office/drawing/2014/main" id="{E0E7ED61-85CE-40F8-A828-B8726D9E5F56}"/>
              </a:ext>
            </a:extLst>
          </p:cNvPr>
          <p:cNvSpPr/>
          <p:nvPr/>
        </p:nvSpPr>
        <p:spPr>
          <a:xfrm>
            <a:off x="8302870" y="5306912"/>
            <a:ext cx="692308" cy="2683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확</a:t>
            </a:r>
            <a:r>
              <a:rPr lang="ko-KR" altLang="en-US" sz="1000" dirty="0"/>
              <a:t>인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FC97F9A0-09A0-4252-A332-7A8BCBF22E74}"/>
              </a:ext>
            </a:extLst>
          </p:cNvPr>
          <p:cNvSpPr/>
          <p:nvPr/>
        </p:nvSpPr>
        <p:spPr>
          <a:xfrm>
            <a:off x="8263364" y="5142178"/>
            <a:ext cx="213343" cy="1976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6265</Words>
  <Application>Microsoft Office PowerPoint</Application>
  <PresentationFormat>사용자 지정</PresentationFormat>
  <Paragraphs>4012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tpgml9497</dc:creator>
  <cp:lastModifiedBy>MYCOM</cp:lastModifiedBy>
  <cp:revision>437</cp:revision>
  <dcterms:created xsi:type="dcterms:W3CDTF">2018-05-22T03:15:51Z</dcterms:created>
  <dcterms:modified xsi:type="dcterms:W3CDTF">2018-05-30T18:32:38Z</dcterms:modified>
</cp:coreProperties>
</file>